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2" r:id="rId19"/>
    <p:sldId id="279" r:id="rId20"/>
    <p:sldId id="273" r:id="rId21"/>
    <p:sldId id="274" r:id="rId22"/>
    <p:sldId id="275" r:id="rId23"/>
    <p:sldId id="276" r:id="rId24"/>
    <p:sldId id="277" r:id="rId25"/>
    <p:sldId id="280"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6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endParaRPr lang="uk-UA"/>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uk-UA"/>
          </a:p>
        </p:txBody>
      </p:sp>
      <p:sp>
        <p:nvSpPr>
          <p:cNvPr id="4" name="Дата 3"/>
          <p:cNvSpPr>
            <a:spLocks noGrp="1"/>
          </p:cNvSpPr>
          <p:nvPr>
            <p:ph type="dt" sz="half" idx="10"/>
          </p:nvPr>
        </p:nvSpPr>
        <p:spPr/>
        <p:txBody>
          <a:bodyPr/>
          <a:lstStyle/>
          <a:p>
            <a:fld id="{87DD87C1-DFBA-4962-A772-096E7045FD98}" type="datetimeFigureOut">
              <a:rPr lang="uk-UA" smtClean="0"/>
              <a:t>14.06.2023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7D145F6-2CE6-4BA1-83B6-C63A2351DA4B}" type="slidenum">
              <a:rPr lang="uk-UA" smtClean="0"/>
              <a:t>‹№›</a:t>
            </a:fld>
            <a:endParaRPr lang="uk-UA"/>
          </a:p>
        </p:txBody>
      </p:sp>
    </p:spTree>
    <p:extLst>
      <p:ext uri="{BB962C8B-B14F-4D97-AF65-F5344CB8AC3E}">
        <p14:creationId xmlns:p14="http://schemas.microsoft.com/office/powerpoint/2010/main" val="192465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87DD87C1-DFBA-4962-A772-096E7045FD98}" type="datetimeFigureOut">
              <a:rPr lang="uk-UA" smtClean="0"/>
              <a:t>14.06.2023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7D145F6-2CE6-4BA1-83B6-C63A2351DA4B}" type="slidenum">
              <a:rPr lang="uk-UA" smtClean="0"/>
              <a:t>‹№›</a:t>
            </a:fld>
            <a:endParaRPr lang="uk-UA"/>
          </a:p>
        </p:txBody>
      </p:sp>
    </p:spTree>
    <p:extLst>
      <p:ext uri="{BB962C8B-B14F-4D97-AF65-F5344CB8AC3E}">
        <p14:creationId xmlns:p14="http://schemas.microsoft.com/office/powerpoint/2010/main" val="20738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endParaRPr lang="uk-UA"/>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87DD87C1-DFBA-4962-A772-096E7045FD98}" type="datetimeFigureOut">
              <a:rPr lang="uk-UA" smtClean="0"/>
              <a:t>14.06.2023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7D145F6-2CE6-4BA1-83B6-C63A2351DA4B}" type="slidenum">
              <a:rPr lang="uk-UA" smtClean="0"/>
              <a:t>‹№›</a:t>
            </a:fld>
            <a:endParaRPr lang="uk-UA"/>
          </a:p>
        </p:txBody>
      </p:sp>
    </p:spTree>
    <p:extLst>
      <p:ext uri="{BB962C8B-B14F-4D97-AF65-F5344CB8AC3E}">
        <p14:creationId xmlns:p14="http://schemas.microsoft.com/office/powerpoint/2010/main" val="47805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10"/>
          </p:nvPr>
        </p:nvSpPr>
        <p:spPr/>
        <p:txBody>
          <a:bodyPr/>
          <a:lstStyle/>
          <a:p>
            <a:fld id="{87DD87C1-DFBA-4962-A772-096E7045FD98}" type="datetimeFigureOut">
              <a:rPr lang="uk-UA" smtClean="0"/>
              <a:t>14.06.2023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7D145F6-2CE6-4BA1-83B6-C63A2351DA4B}" type="slidenum">
              <a:rPr lang="uk-UA" smtClean="0"/>
              <a:t>‹№›</a:t>
            </a:fld>
            <a:endParaRPr lang="uk-UA"/>
          </a:p>
        </p:txBody>
      </p:sp>
    </p:spTree>
    <p:extLst>
      <p:ext uri="{BB962C8B-B14F-4D97-AF65-F5344CB8AC3E}">
        <p14:creationId xmlns:p14="http://schemas.microsoft.com/office/powerpoint/2010/main" val="4170399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87DD87C1-DFBA-4962-A772-096E7045FD98}" type="datetimeFigureOut">
              <a:rPr lang="uk-UA" smtClean="0"/>
              <a:t>14.06.2023</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47D145F6-2CE6-4BA1-83B6-C63A2351DA4B}" type="slidenum">
              <a:rPr lang="uk-UA" smtClean="0"/>
              <a:t>‹№›</a:t>
            </a:fld>
            <a:endParaRPr lang="uk-UA"/>
          </a:p>
        </p:txBody>
      </p:sp>
    </p:spTree>
    <p:extLst>
      <p:ext uri="{BB962C8B-B14F-4D97-AF65-F5344CB8AC3E}">
        <p14:creationId xmlns:p14="http://schemas.microsoft.com/office/powerpoint/2010/main" val="4045306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Дата 4"/>
          <p:cNvSpPr>
            <a:spLocks noGrp="1"/>
          </p:cNvSpPr>
          <p:nvPr>
            <p:ph type="dt" sz="half" idx="10"/>
          </p:nvPr>
        </p:nvSpPr>
        <p:spPr/>
        <p:txBody>
          <a:bodyPr/>
          <a:lstStyle/>
          <a:p>
            <a:fld id="{87DD87C1-DFBA-4962-A772-096E7045FD98}" type="datetimeFigureOut">
              <a:rPr lang="uk-UA" smtClean="0"/>
              <a:t>14.06.2023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7D145F6-2CE6-4BA1-83B6-C63A2351DA4B}" type="slidenum">
              <a:rPr lang="uk-UA" smtClean="0"/>
              <a:t>‹№›</a:t>
            </a:fld>
            <a:endParaRPr lang="uk-UA"/>
          </a:p>
        </p:txBody>
      </p:sp>
    </p:spTree>
    <p:extLst>
      <p:ext uri="{BB962C8B-B14F-4D97-AF65-F5344CB8AC3E}">
        <p14:creationId xmlns:p14="http://schemas.microsoft.com/office/powerpoint/2010/main" val="2156858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7" name="Дата 6"/>
          <p:cNvSpPr>
            <a:spLocks noGrp="1"/>
          </p:cNvSpPr>
          <p:nvPr>
            <p:ph type="dt" sz="half" idx="10"/>
          </p:nvPr>
        </p:nvSpPr>
        <p:spPr/>
        <p:txBody>
          <a:bodyPr/>
          <a:lstStyle/>
          <a:p>
            <a:fld id="{87DD87C1-DFBA-4962-A772-096E7045FD98}" type="datetimeFigureOut">
              <a:rPr lang="uk-UA" smtClean="0"/>
              <a:t>14.06.2023</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47D145F6-2CE6-4BA1-83B6-C63A2351DA4B}" type="slidenum">
              <a:rPr lang="uk-UA" smtClean="0"/>
              <a:t>‹№›</a:t>
            </a:fld>
            <a:endParaRPr lang="uk-UA"/>
          </a:p>
        </p:txBody>
      </p:sp>
    </p:spTree>
    <p:extLst>
      <p:ext uri="{BB962C8B-B14F-4D97-AF65-F5344CB8AC3E}">
        <p14:creationId xmlns:p14="http://schemas.microsoft.com/office/powerpoint/2010/main" val="194737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endParaRPr lang="uk-UA"/>
          </a:p>
        </p:txBody>
      </p:sp>
      <p:sp>
        <p:nvSpPr>
          <p:cNvPr id="3" name="Дата 2"/>
          <p:cNvSpPr>
            <a:spLocks noGrp="1"/>
          </p:cNvSpPr>
          <p:nvPr>
            <p:ph type="dt" sz="half" idx="10"/>
          </p:nvPr>
        </p:nvSpPr>
        <p:spPr/>
        <p:txBody>
          <a:bodyPr/>
          <a:lstStyle/>
          <a:p>
            <a:fld id="{87DD87C1-DFBA-4962-A772-096E7045FD98}" type="datetimeFigureOut">
              <a:rPr lang="uk-UA" smtClean="0"/>
              <a:t>14.06.2023</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47D145F6-2CE6-4BA1-83B6-C63A2351DA4B}" type="slidenum">
              <a:rPr lang="uk-UA" smtClean="0"/>
              <a:t>‹№›</a:t>
            </a:fld>
            <a:endParaRPr lang="uk-UA"/>
          </a:p>
        </p:txBody>
      </p:sp>
    </p:spTree>
    <p:extLst>
      <p:ext uri="{BB962C8B-B14F-4D97-AF65-F5344CB8AC3E}">
        <p14:creationId xmlns:p14="http://schemas.microsoft.com/office/powerpoint/2010/main" val="389913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7DD87C1-DFBA-4962-A772-096E7045FD98}" type="datetimeFigureOut">
              <a:rPr lang="uk-UA" smtClean="0"/>
              <a:t>14.06.2023</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47D145F6-2CE6-4BA1-83B6-C63A2351DA4B}" type="slidenum">
              <a:rPr lang="uk-UA" smtClean="0"/>
              <a:t>‹№›</a:t>
            </a:fld>
            <a:endParaRPr lang="uk-UA"/>
          </a:p>
        </p:txBody>
      </p:sp>
    </p:spTree>
    <p:extLst>
      <p:ext uri="{BB962C8B-B14F-4D97-AF65-F5344CB8AC3E}">
        <p14:creationId xmlns:p14="http://schemas.microsoft.com/office/powerpoint/2010/main" val="102576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7DD87C1-DFBA-4962-A772-096E7045FD98}" type="datetimeFigureOut">
              <a:rPr lang="uk-UA" smtClean="0"/>
              <a:t>14.06.2023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7D145F6-2CE6-4BA1-83B6-C63A2351DA4B}" type="slidenum">
              <a:rPr lang="uk-UA" smtClean="0"/>
              <a:t>‹№›</a:t>
            </a:fld>
            <a:endParaRPr lang="uk-UA"/>
          </a:p>
        </p:txBody>
      </p:sp>
    </p:spTree>
    <p:extLst>
      <p:ext uri="{BB962C8B-B14F-4D97-AF65-F5344CB8AC3E}">
        <p14:creationId xmlns:p14="http://schemas.microsoft.com/office/powerpoint/2010/main" val="200076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87DD87C1-DFBA-4962-A772-096E7045FD98}" type="datetimeFigureOut">
              <a:rPr lang="uk-UA" smtClean="0"/>
              <a:t>14.06.2023</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47D145F6-2CE6-4BA1-83B6-C63A2351DA4B}" type="slidenum">
              <a:rPr lang="uk-UA" smtClean="0"/>
              <a:t>‹№›</a:t>
            </a:fld>
            <a:endParaRPr lang="uk-UA"/>
          </a:p>
        </p:txBody>
      </p:sp>
    </p:spTree>
    <p:extLst>
      <p:ext uri="{BB962C8B-B14F-4D97-AF65-F5344CB8AC3E}">
        <p14:creationId xmlns:p14="http://schemas.microsoft.com/office/powerpoint/2010/main" val="2804430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endParaRPr lang="uk-UA"/>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D87C1-DFBA-4962-A772-096E7045FD98}" type="datetimeFigureOut">
              <a:rPr lang="uk-UA" smtClean="0"/>
              <a:t>14.06.2023</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145F6-2CE6-4BA1-83B6-C63A2351DA4B}" type="slidenum">
              <a:rPr lang="uk-UA" smtClean="0"/>
              <a:t>‹№›</a:t>
            </a:fld>
            <a:endParaRPr lang="uk-UA"/>
          </a:p>
        </p:txBody>
      </p:sp>
    </p:spTree>
    <p:extLst>
      <p:ext uri="{BB962C8B-B14F-4D97-AF65-F5344CB8AC3E}">
        <p14:creationId xmlns:p14="http://schemas.microsoft.com/office/powerpoint/2010/main" val="165334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24130"/>
            <a:ext cx="7772400" cy="1658615"/>
          </a:xfrm>
        </p:spPr>
        <p:txBody>
          <a:bodyPr>
            <a:normAutofit/>
          </a:bodyPr>
          <a:lstStyle/>
          <a:p>
            <a:r>
              <a:rPr lang="uk-UA" sz="4000" b="1" dirty="0">
                <a:solidFill>
                  <a:prstClr val="black"/>
                </a:solidFill>
              </a:rPr>
              <a:t>Курси</a:t>
            </a:r>
            <a:br>
              <a:rPr lang="uk-UA" sz="4000" b="1" dirty="0">
                <a:solidFill>
                  <a:prstClr val="black"/>
                </a:solidFill>
              </a:rPr>
            </a:br>
            <a:r>
              <a:rPr lang="uk-UA" sz="4000" b="1" dirty="0" err="1">
                <a:solidFill>
                  <a:prstClr val="black"/>
                </a:solidFill>
              </a:rPr>
              <a:t>домедичної</a:t>
            </a:r>
            <a:r>
              <a:rPr lang="uk-UA" sz="4000" b="1" dirty="0">
                <a:solidFill>
                  <a:prstClr val="black"/>
                </a:solidFill>
              </a:rPr>
              <a:t> допомоги</a:t>
            </a:r>
            <a:endParaRPr lang="uk-UA" b="1" dirty="0"/>
          </a:p>
        </p:txBody>
      </p:sp>
      <p:sp>
        <p:nvSpPr>
          <p:cNvPr id="3" name="Подзаголовок 2"/>
          <p:cNvSpPr>
            <a:spLocks noGrp="1"/>
          </p:cNvSpPr>
          <p:nvPr>
            <p:ph type="subTitle" idx="1"/>
          </p:nvPr>
        </p:nvSpPr>
        <p:spPr>
          <a:xfrm>
            <a:off x="1043607" y="3128257"/>
            <a:ext cx="6400800" cy="741919"/>
          </a:xfrm>
        </p:spPr>
        <p:txBody>
          <a:bodyPr/>
          <a:lstStyle/>
          <a:p>
            <a:pPr indent="449580"/>
            <a:r>
              <a:rPr lang="uk-UA" b="1" dirty="0">
                <a:solidFill>
                  <a:srgbClr val="000000"/>
                </a:solidFill>
                <a:effectLst/>
                <a:latin typeface="Arial"/>
              </a:rPr>
              <a:t>Тема: Основи десмургії</a:t>
            </a:r>
            <a:endParaRPr lang="ru-RU" sz="2400" b="1" dirty="0">
              <a:effectLst/>
              <a:latin typeface="Times New Roman"/>
            </a:endParaRPr>
          </a:p>
        </p:txBody>
      </p:sp>
      <p:pic>
        <p:nvPicPr>
          <p:cNvPr id="4" name="Picture 2" descr="D:\Batyr\НАУ\site\ЦПБ_лого.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88640"/>
            <a:ext cx="1872207" cy="18722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91681" y="332656"/>
            <a:ext cx="6876256" cy="1077218"/>
          </a:xfrm>
          <a:prstGeom prst="rect">
            <a:avLst/>
          </a:prstGeom>
          <a:noFill/>
        </p:spPr>
        <p:txBody>
          <a:bodyPr wrap="square" rtlCol="0">
            <a:spAutoFit/>
          </a:bodyPr>
          <a:lstStyle/>
          <a:p>
            <a:pPr algn="ctr"/>
            <a:r>
              <a:rPr lang="uk-UA" sz="3200" b="1" dirty="0">
                <a:latin typeface="+mj-lt"/>
                <a:ea typeface="+mj-ea"/>
                <a:cs typeface="+mj-cs"/>
              </a:rPr>
              <a:t>Кафедра цивільної та промислової безпеки</a:t>
            </a: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8088" y="3621200"/>
            <a:ext cx="2987824" cy="2987824"/>
          </a:xfrm>
          <a:prstGeom prst="rect">
            <a:avLst/>
          </a:prstGeom>
        </p:spPr>
      </p:pic>
    </p:spTree>
    <p:extLst>
      <p:ext uri="{BB962C8B-B14F-4D97-AF65-F5344CB8AC3E}">
        <p14:creationId xmlns:p14="http://schemas.microsoft.com/office/powerpoint/2010/main" val="164029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15616" y="260648"/>
            <a:ext cx="6840760" cy="830997"/>
          </a:xfrm>
          <a:prstGeom prst="rect">
            <a:avLst/>
          </a:prstGeom>
        </p:spPr>
        <p:txBody>
          <a:bodyPr wrap="square">
            <a:spAutoFit/>
          </a:bodyPr>
          <a:lstStyle/>
          <a:p>
            <a:pPr indent="449580" algn="just">
              <a:spcAft>
                <a:spcPts val="0"/>
              </a:spcAft>
            </a:pPr>
            <a:r>
              <a:rPr lang="uk-UA" sz="2400" b="1" dirty="0">
                <a:solidFill>
                  <a:srgbClr val="000000"/>
                </a:solidFill>
                <a:effectLst/>
                <a:latin typeface="Times New Roman"/>
                <a:ea typeface="Times New Roman"/>
              </a:rPr>
              <a:t>Загальні вимоги щодо накладання бинтової пов’язки:</a:t>
            </a:r>
            <a:endParaRPr lang="ru-RU" sz="2400" dirty="0">
              <a:effectLst/>
              <a:latin typeface="Times New Roman"/>
              <a:ea typeface="Times New Roman"/>
            </a:endParaRPr>
          </a:p>
        </p:txBody>
      </p:sp>
      <p:sp>
        <p:nvSpPr>
          <p:cNvPr id="3" name="Прямоугольник 2"/>
          <p:cNvSpPr/>
          <p:nvPr/>
        </p:nvSpPr>
        <p:spPr>
          <a:xfrm>
            <a:off x="179512" y="1091645"/>
            <a:ext cx="3127010" cy="369332"/>
          </a:xfrm>
          <a:prstGeom prst="rect">
            <a:avLst/>
          </a:prstGeom>
        </p:spPr>
        <p:txBody>
          <a:bodyPr wrap="none">
            <a:spAutoFit/>
          </a:bodyPr>
          <a:lstStyle/>
          <a:p>
            <a:r>
              <a:rPr lang="uk-UA" dirty="0">
                <a:solidFill>
                  <a:srgbClr val="000000"/>
                </a:solidFill>
                <a:effectLst/>
                <a:latin typeface="Times New Roman"/>
                <a:ea typeface="Times New Roman"/>
              </a:rPr>
              <a:t>закривати хвору частину тіла;</a:t>
            </a:r>
            <a:endParaRPr lang="uk-UA" dirty="0"/>
          </a:p>
        </p:txBody>
      </p:sp>
      <p:sp>
        <p:nvSpPr>
          <p:cNvPr id="4" name="Прямоугольник 3"/>
          <p:cNvSpPr/>
          <p:nvPr/>
        </p:nvSpPr>
        <p:spPr>
          <a:xfrm>
            <a:off x="3131840" y="1091645"/>
            <a:ext cx="3580660" cy="369332"/>
          </a:xfrm>
          <a:prstGeom prst="rect">
            <a:avLst/>
          </a:prstGeom>
        </p:spPr>
        <p:txBody>
          <a:bodyPr wrap="none">
            <a:spAutoFit/>
          </a:bodyPr>
          <a:lstStyle/>
          <a:p>
            <a:r>
              <a:rPr lang="uk-UA" dirty="0">
                <a:solidFill>
                  <a:srgbClr val="000000"/>
                </a:solidFill>
                <a:effectLst/>
                <a:latin typeface="Times New Roman"/>
                <a:ea typeface="Times New Roman"/>
              </a:rPr>
              <a:t>не порушувати </a:t>
            </a:r>
            <a:r>
              <a:rPr lang="uk-UA" dirty="0" err="1">
                <a:solidFill>
                  <a:srgbClr val="000000"/>
                </a:solidFill>
                <a:effectLst/>
                <a:latin typeface="Times New Roman"/>
                <a:ea typeface="Times New Roman"/>
              </a:rPr>
              <a:t>лімфо-</a:t>
            </a:r>
            <a:r>
              <a:rPr lang="uk-UA" dirty="0">
                <a:solidFill>
                  <a:srgbClr val="000000"/>
                </a:solidFill>
                <a:effectLst/>
                <a:latin typeface="Times New Roman"/>
                <a:ea typeface="Times New Roman"/>
              </a:rPr>
              <a:t> і кровообіг;</a:t>
            </a:r>
            <a:endParaRPr lang="uk-UA" dirty="0"/>
          </a:p>
        </p:txBody>
      </p:sp>
      <p:sp>
        <p:nvSpPr>
          <p:cNvPr id="5" name="Прямоугольник 4"/>
          <p:cNvSpPr/>
          <p:nvPr/>
        </p:nvSpPr>
        <p:spPr>
          <a:xfrm>
            <a:off x="6545541" y="1091645"/>
            <a:ext cx="2821670" cy="369332"/>
          </a:xfrm>
          <a:prstGeom prst="rect">
            <a:avLst/>
          </a:prstGeom>
        </p:spPr>
        <p:txBody>
          <a:bodyPr wrap="none">
            <a:spAutoFit/>
          </a:bodyPr>
          <a:lstStyle/>
          <a:p>
            <a:r>
              <a:rPr lang="uk-UA" dirty="0">
                <a:solidFill>
                  <a:srgbClr val="000000"/>
                </a:solidFill>
                <a:effectLst/>
                <a:latin typeface="Times New Roman"/>
                <a:ea typeface="Times New Roman"/>
              </a:rPr>
              <a:t>бути зручною для хворого.</a:t>
            </a:r>
            <a:endParaRPr lang="uk-UA" dirty="0"/>
          </a:p>
        </p:txBody>
      </p:sp>
      <p:sp>
        <p:nvSpPr>
          <p:cNvPr id="6"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5121" name="Picture 1" descr="бинта"/>
          <p:cNvPicPr>
            <a:picLocks noChangeAspect="1" noChangeArrowheads="1"/>
          </p:cNvPicPr>
          <p:nvPr/>
        </p:nvPicPr>
        <p:blipFill>
          <a:blip r:embed="rId2">
            <a:lum bright="6000"/>
            <a:extLst>
              <a:ext uri="{28A0092B-C50C-407E-A947-70E740481C1C}">
                <a14:useLocalDpi xmlns:a14="http://schemas.microsoft.com/office/drawing/2010/main" val="0"/>
              </a:ext>
            </a:extLst>
          </a:blip>
          <a:srcRect t="4387" r="4752" b="14856"/>
          <a:stretch>
            <a:fillRect/>
          </a:stretch>
        </p:blipFill>
        <p:spPr bwMode="auto">
          <a:xfrm>
            <a:off x="1" y="1628800"/>
            <a:ext cx="3838264" cy="227676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3786564" y="1596162"/>
            <a:ext cx="5103936" cy="230832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lang="uk-UA" altLang="ru-RU" dirty="0">
                <a:solidFill>
                  <a:srgbClr val="000000"/>
                </a:solidFill>
                <a:latin typeface="Times New Roman"/>
                <a:ea typeface="Times New Roman"/>
              </a:rPr>
              <a:t>Щоб навчитися правильно і швидко накладати пов’язки, треба виробити певні рухові навички. Разом з тим рух під час бинтування буде правильним та рівномірним тільки за умови знання ходів бинтування кожного витка бинта. Навички формуються і закріплюються в процесі вправ. Для того щоб правильно накладати пов’язки треба правильно тримати бинта, а саме</a:t>
            </a:r>
            <a:r>
              <a:rPr kumimoji="0" lang="uk-UA" altLang="ru-RU"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uk-UA"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8" name="Прямоугольник 7"/>
          <p:cNvSpPr/>
          <p:nvPr/>
        </p:nvSpPr>
        <p:spPr>
          <a:xfrm>
            <a:off x="3838265" y="3904486"/>
            <a:ext cx="4572000" cy="646331"/>
          </a:xfrm>
          <a:prstGeom prst="rect">
            <a:avLst/>
          </a:prstGeom>
        </p:spPr>
        <p:txBody>
          <a:bodyPr>
            <a:spAutoFit/>
          </a:bodyPr>
          <a:lstStyle/>
          <a:p>
            <a:r>
              <a:rPr lang="uk-UA" dirty="0">
                <a:solidFill>
                  <a:srgbClr val="000000"/>
                </a:solidFill>
                <a:effectLst/>
                <a:latin typeface="Times New Roman"/>
                <a:ea typeface="Times New Roman"/>
              </a:rPr>
              <a:t>Головку бинта завжди тримають в правій руці;</a:t>
            </a:r>
            <a:endParaRPr lang="uk-UA" dirty="0"/>
          </a:p>
        </p:txBody>
      </p:sp>
      <p:sp>
        <p:nvSpPr>
          <p:cNvPr id="9" name="Прямоугольник 8"/>
          <p:cNvSpPr/>
          <p:nvPr/>
        </p:nvSpPr>
        <p:spPr>
          <a:xfrm>
            <a:off x="3873920" y="4543935"/>
            <a:ext cx="2584169" cy="369332"/>
          </a:xfrm>
          <a:prstGeom prst="rect">
            <a:avLst/>
          </a:prstGeom>
        </p:spPr>
        <p:txBody>
          <a:bodyPr wrap="none">
            <a:spAutoFit/>
          </a:bodyPr>
          <a:lstStyle/>
          <a:p>
            <a:pPr lvl="0" algn="just">
              <a:spcAft>
                <a:spcPts val="0"/>
              </a:spcAft>
              <a:tabLst>
                <a:tab pos="678180" algn="l"/>
              </a:tabLst>
            </a:pPr>
            <a:r>
              <a:rPr lang="uk-UA" dirty="0">
                <a:solidFill>
                  <a:srgbClr val="000000"/>
                </a:solidFill>
                <a:effectLst/>
                <a:latin typeface="Times New Roman"/>
                <a:ea typeface="Times New Roman"/>
              </a:rPr>
              <a:t>Хвіст бинта в лівої руці;</a:t>
            </a:r>
            <a:endParaRPr lang="ru-RU" dirty="0">
              <a:effectLst/>
              <a:latin typeface="Times New Roman"/>
              <a:ea typeface="Times New Roman"/>
            </a:endParaRPr>
          </a:p>
        </p:txBody>
      </p:sp>
      <p:sp>
        <p:nvSpPr>
          <p:cNvPr id="10"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uk-UA" altLang="ru-RU" sz="1800" b="0" i="0" u="none" strike="noStrike" cap="none" normalizeH="0" baseline="0">
              <a:ln>
                <a:noFill/>
              </a:ln>
              <a:solidFill>
                <a:schemeClr val="tx1"/>
              </a:solidFill>
              <a:effectLst/>
              <a:latin typeface="Arial" pitchFamily="34" charset="0"/>
              <a:cs typeface="Arial" pitchFamily="34" charset="0"/>
            </a:endParaRPr>
          </a:p>
        </p:txBody>
      </p:sp>
      <p:sp>
        <p:nvSpPr>
          <p:cNvPr id="11" name="Text Box 4"/>
          <p:cNvSpPr txBox="1">
            <a:spLocks noChangeArrowheads="1"/>
          </p:cNvSpPr>
          <p:nvPr/>
        </p:nvSpPr>
        <p:spPr bwMode="auto">
          <a:xfrm>
            <a:off x="209240" y="4118483"/>
            <a:ext cx="3629025" cy="2952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altLang="ru-RU"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Рис. </a:t>
            </a:r>
            <a:r>
              <a:rPr kumimoji="0" lang="uk-UA" altLang="ru-RU" sz="1000" b="1" i="0" u="none" strike="noStrike" cap="none" normalizeH="0" baseline="0" dirty="0">
                <a:ln>
                  <a:noFill/>
                </a:ln>
                <a:solidFill>
                  <a:schemeClr val="tx1"/>
                </a:solidFill>
                <a:effectLst/>
                <a:latin typeface="Arial" pitchFamily="34" charset="0"/>
                <a:ea typeface="Times New Roman" pitchFamily="18" charset="0"/>
                <a:cs typeface="Arial" pitchFamily="34" charset="0"/>
              </a:rPr>
              <a:t>1.6. Функціональна структура бинта</a:t>
            </a:r>
            <a:endParaRPr kumimoji="0" lang="uk-UA" alt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12" name="Rectangle 7"/>
          <p:cNvSpPr>
            <a:spLocks noChangeArrowheads="1"/>
          </p:cNvSpPr>
          <p:nvPr/>
        </p:nvSpPr>
        <p:spPr bwMode="auto">
          <a:xfrm>
            <a:off x="3873920" y="4913267"/>
            <a:ext cx="4531535" cy="64633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tabLst>
                <a:tab pos="677863" algn="l"/>
              </a:tabLst>
              <a:defRPr>
                <a:solidFill>
                  <a:schemeClr val="tx1"/>
                </a:solidFill>
                <a:latin typeface="Arial" pitchFamily="34" charset="0"/>
                <a:cs typeface="Arial" pitchFamily="34" charset="0"/>
              </a:defRPr>
            </a:lvl1pPr>
            <a:lvl2pPr fontAlgn="base">
              <a:spcBef>
                <a:spcPct val="0"/>
              </a:spcBef>
              <a:spcAft>
                <a:spcPct val="0"/>
              </a:spcAft>
              <a:tabLst>
                <a:tab pos="677863" algn="l"/>
              </a:tabLst>
              <a:defRPr>
                <a:solidFill>
                  <a:schemeClr val="tx1"/>
                </a:solidFill>
                <a:latin typeface="Arial" pitchFamily="34" charset="0"/>
                <a:cs typeface="Arial" pitchFamily="34" charset="0"/>
              </a:defRPr>
            </a:lvl2pPr>
            <a:lvl3pPr fontAlgn="base">
              <a:spcBef>
                <a:spcPct val="0"/>
              </a:spcBef>
              <a:spcAft>
                <a:spcPct val="0"/>
              </a:spcAft>
              <a:tabLst>
                <a:tab pos="677863" algn="l"/>
              </a:tabLst>
              <a:defRPr>
                <a:solidFill>
                  <a:schemeClr val="tx1"/>
                </a:solidFill>
                <a:latin typeface="Arial" pitchFamily="34" charset="0"/>
                <a:cs typeface="Arial" pitchFamily="34" charset="0"/>
              </a:defRPr>
            </a:lvl3pPr>
            <a:lvl4pPr fontAlgn="base">
              <a:spcBef>
                <a:spcPct val="0"/>
              </a:spcBef>
              <a:spcAft>
                <a:spcPct val="0"/>
              </a:spcAft>
              <a:tabLst>
                <a:tab pos="677863" algn="l"/>
              </a:tabLst>
              <a:defRPr>
                <a:solidFill>
                  <a:schemeClr val="tx1"/>
                </a:solidFill>
                <a:latin typeface="Arial" pitchFamily="34" charset="0"/>
                <a:cs typeface="Arial" pitchFamily="34" charset="0"/>
              </a:defRPr>
            </a:lvl4pPr>
            <a:lvl5pPr fontAlgn="base">
              <a:spcBef>
                <a:spcPct val="0"/>
              </a:spcBef>
              <a:spcAft>
                <a:spcPct val="0"/>
              </a:spcAft>
              <a:tabLst>
                <a:tab pos="677863" algn="l"/>
              </a:tabLst>
              <a:defRPr>
                <a:solidFill>
                  <a:schemeClr val="tx1"/>
                </a:solidFill>
                <a:latin typeface="Arial" pitchFamily="34" charset="0"/>
                <a:cs typeface="Arial" pitchFamily="34" charset="0"/>
              </a:defRPr>
            </a:lvl5pPr>
            <a:lvl6pPr fontAlgn="base">
              <a:spcBef>
                <a:spcPct val="0"/>
              </a:spcBef>
              <a:spcAft>
                <a:spcPct val="0"/>
              </a:spcAft>
              <a:tabLst>
                <a:tab pos="677863" algn="l"/>
              </a:tabLst>
              <a:defRPr>
                <a:solidFill>
                  <a:schemeClr val="tx1"/>
                </a:solidFill>
                <a:latin typeface="Arial" pitchFamily="34" charset="0"/>
                <a:cs typeface="Arial" pitchFamily="34" charset="0"/>
              </a:defRPr>
            </a:lvl6pPr>
            <a:lvl7pPr fontAlgn="base">
              <a:spcBef>
                <a:spcPct val="0"/>
              </a:spcBef>
              <a:spcAft>
                <a:spcPct val="0"/>
              </a:spcAft>
              <a:tabLst>
                <a:tab pos="677863" algn="l"/>
              </a:tabLst>
              <a:defRPr>
                <a:solidFill>
                  <a:schemeClr val="tx1"/>
                </a:solidFill>
                <a:latin typeface="Arial" pitchFamily="34" charset="0"/>
                <a:cs typeface="Arial" pitchFamily="34" charset="0"/>
              </a:defRPr>
            </a:lvl7pPr>
            <a:lvl8pPr fontAlgn="base">
              <a:spcBef>
                <a:spcPct val="0"/>
              </a:spcBef>
              <a:spcAft>
                <a:spcPct val="0"/>
              </a:spcAft>
              <a:tabLst>
                <a:tab pos="677863" algn="l"/>
              </a:tabLst>
              <a:defRPr>
                <a:solidFill>
                  <a:schemeClr val="tx1"/>
                </a:solidFill>
                <a:latin typeface="Arial" pitchFamily="34" charset="0"/>
                <a:cs typeface="Arial" pitchFamily="34" charset="0"/>
              </a:defRPr>
            </a:lvl8pPr>
            <a:lvl9pPr fontAlgn="base">
              <a:spcBef>
                <a:spcPct val="0"/>
              </a:spcBef>
              <a:spcAft>
                <a:spcPct val="0"/>
              </a:spcAft>
              <a:tabLst>
                <a:tab pos="677863" algn="l"/>
              </a:tabLst>
              <a:defRPr>
                <a:solidFill>
                  <a:schemeClr val="tx1"/>
                </a:solidFill>
                <a:latin typeface="Arial" pitchFamily="34" charset="0"/>
                <a:cs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tab pos="677863" algn="l"/>
              </a:tabLst>
            </a:pPr>
            <a:r>
              <a:rPr lang="uk-UA" altLang="ru-RU" dirty="0">
                <a:solidFill>
                  <a:srgbClr val="000000"/>
                </a:solidFill>
                <a:latin typeface="Times New Roman"/>
                <a:ea typeface="Times New Roman"/>
                <a:cs typeface="+mn-cs"/>
              </a:rPr>
              <a:t>Черевце бинта до себе, спинка бинта від себе</a:t>
            </a:r>
            <a:r>
              <a:rPr kumimoji="0" lang="uk-UA" altLang="ru-RU" sz="14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kumimoji="0" lang="uk-UA" altLang="ru-RU" sz="1800" b="0" i="0"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83605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0-#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0-#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0-#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nodeType="clickEffect">
                                  <p:stCondLst>
                                    <p:cond delay="0"/>
                                  </p:stCondLst>
                                  <p:childTnLst>
                                    <p:set>
                                      <p:cBhvr>
                                        <p:cTn id="53" dur="1" fill="hold">
                                          <p:stCondLst>
                                            <p:cond delay="0"/>
                                          </p:stCondLst>
                                        </p:cTn>
                                        <p:tgtEl>
                                          <p:spTgt spid="5121"/>
                                        </p:tgtEl>
                                        <p:attrNameLst>
                                          <p:attrName>style.visibility</p:attrName>
                                        </p:attrNameLst>
                                      </p:cBhvr>
                                      <p:to>
                                        <p:strVal val="visible"/>
                                      </p:to>
                                    </p:set>
                                    <p:animEffect transition="in" filter="circle(in)">
                                      <p:cBhvr>
                                        <p:cTn id="54" dur="2000"/>
                                        <p:tgtEl>
                                          <p:spTgt spid="5121"/>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0-#ppt_w/2"/>
                                          </p:val>
                                        </p:tav>
                                        <p:tav tm="100000">
                                          <p:val>
                                            <p:strVal val="#ppt_x"/>
                                          </p:val>
                                        </p:tav>
                                      </p:tavLst>
                                    </p:anim>
                                    <p:anim calcmode="lin" valueType="num">
                                      <p:cBhvr additive="base">
                                        <p:cTn id="6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animBg="1"/>
      <p:bldP spid="8" grpId="0"/>
      <p:bldP spid="9" grpId="0"/>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32656"/>
            <a:ext cx="7488832" cy="830997"/>
          </a:xfrm>
          <a:prstGeom prst="rect">
            <a:avLst/>
          </a:prstGeom>
        </p:spPr>
        <p:txBody>
          <a:bodyPr wrap="square">
            <a:spAutoFit/>
          </a:bodyPr>
          <a:lstStyle/>
          <a:p>
            <a:pPr indent="457200" algn="ctr">
              <a:spcAft>
                <a:spcPts val="0"/>
              </a:spcAft>
            </a:pPr>
            <a:r>
              <a:rPr lang="uk-UA" sz="2400" b="1" dirty="0">
                <a:solidFill>
                  <a:srgbClr val="000000"/>
                </a:solidFill>
                <a:effectLst/>
                <a:latin typeface="Times New Roman"/>
                <a:ea typeface="Times New Roman"/>
              </a:rPr>
              <a:t>Загальні правила при накладанні бинтових пов’язок</a:t>
            </a:r>
            <a:endParaRPr lang="ru-RU" sz="2400" dirty="0">
              <a:effectLst/>
              <a:latin typeface="Times New Roman"/>
              <a:ea typeface="Times New Roman"/>
            </a:endParaRPr>
          </a:p>
        </p:txBody>
      </p:sp>
      <p:sp>
        <p:nvSpPr>
          <p:cNvPr id="3" name="Прямоугольник 2"/>
          <p:cNvSpPr/>
          <p:nvPr/>
        </p:nvSpPr>
        <p:spPr>
          <a:xfrm>
            <a:off x="395536" y="1180231"/>
            <a:ext cx="8208912" cy="1015663"/>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1. Хворого (потерпілого) в залежності від загального стану слід покласти або посадити в зручному положенні, щоб частина тіла, на яку накладається пов’язка, була нерухомою і доступною.</a:t>
            </a:r>
            <a:endParaRPr lang="ru-RU" sz="2000" dirty="0">
              <a:effectLst/>
              <a:latin typeface="Times New Roman"/>
              <a:ea typeface="Times New Roman"/>
            </a:endParaRPr>
          </a:p>
        </p:txBody>
      </p:sp>
      <p:sp>
        <p:nvSpPr>
          <p:cNvPr id="4" name="Прямоугольник 3"/>
          <p:cNvSpPr/>
          <p:nvPr/>
        </p:nvSpPr>
        <p:spPr>
          <a:xfrm>
            <a:off x="395536" y="2251893"/>
            <a:ext cx="8208912" cy="707886"/>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2. Частині тіла, на яку накладається пов’язка, треба надати таке положення, в якому вона буде залишатися після накладання пов’язки.</a:t>
            </a:r>
            <a:endParaRPr lang="ru-RU" sz="2000" dirty="0">
              <a:effectLst/>
              <a:latin typeface="Times New Roman"/>
              <a:ea typeface="Times New Roman"/>
            </a:endParaRPr>
          </a:p>
        </p:txBody>
      </p:sp>
      <p:sp>
        <p:nvSpPr>
          <p:cNvPr id="5" name="Прямоугольник 4"/>
          <p:cNvSpPr/>
          <p:nvPr/>
        </p:nvSpPr>
        <p:spPr>
          <a:xfrm>
            <a:off x="251520" y="2926301"/>
            <a:ext cx="8208912" cy="707886"/>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3. Під час бинтування людина, яка накладає пов’язку, повинна стояти обличчям до потерпілого і стежити за виразом його обличчя.</a:t>
            </a:r>
            <a:endParaRPr lang="ru-RU" sz="2000" dirty="0">
              <a:effectLst/>
              <a:latin typeface="Times New Roman"/>
              <a:ea typeface="Times New Roman"/>
            </a:endParaRPr>
          </a:p>
        </p:txBody>
      </p:sp>
      <p:sp>
        <p:nvSpPr>
          <p:cNvPr id="6" name="Прямоугольник 5"/>
          <p:cNvSpPr/>
          <p:nvPr/>
        </p:nvSpPr>
        <p:spPr>
          <a:xfrm>
            <a:off x="395536" y="3667665"/>
            <a:ext cx="8208912" cy="707886"/>
          </a:xfrm>
          <a:prstGeom prst="rect">
            <a:avLst/>
          </a:prstGeom>
        </p:spPr>
        <p:txBody>
          <a:bodyPr wrap="square">
            <a:spAutoFit/>
          </a:bodyPr>
          <a:lstStyle/>
          <a:p>
            <a:pPr indent="449580" algn="just">
              <a:spcAft>
                <a:spcPts val="0"/>
              </a:spcAft>
            </a:pPr>
            <a:r>
              <a:rPr lang="uk-UA" sz="2000" b="0" dirty="0">
                <a:effectLst/>
                <a:latin typeface="Times New Roman"/>
                <a:ea typeface="Times New Roman"/>
              </a:rPr>
              <a:t>4. Бинтування, як правило, виконують від периферії до центру, знизу догори і зліва направо.</a:t>
            </a:r>
            <a:endParaRPr lang="ru-RU" sz="2000" b="1" dirty="0">
              <a:effectLst/>
              <a:latin typeface="Times New Roman"/>
              <a:ea typeface="Times New Roman"/>
            </a:endParaRPr>
          </a:p>
        </p:txBody>
      </p:sp>
      <p:sp>
        <p:nvSpPr>
          <p:cNvPr id="7" name="Прямоугольник 6"/>
          <p:cNvSpPr/>
          <p:nvPr/>
        </p:nvSpPr>
        <p:spPr>
          <a:xfrm>
            <a:off x="395536" y="4375551"/>
            <a:ext cx="8208912" cy="400110"/>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5. Бинтування починають вище або нижче рани.</a:t>
            </a:r>
            <a:endParaRPr lang="ru-RU" sz="2000" dirty="0">
              <a:effectLst/>
              <a:latin typeface="Times New Roman"/>
              <a:ea typeface="Times New Roman"/>
            </a:endParaRPr>
          </a:p>
        </p:txBody>
      </p:sp>
      <p:sp>
        <p:nvSpPr>
          <p:cNvPr id="8" name="Прямоугольник 7"/>
          <p:cNvSpPr/>
          <p:nvPr/>
        </p:nvSpPr>
        <p:spPr>
          <a:xfrm>
            <a:off x="395536" y="4797656"/>
            <a:ext cx="8352928" cy="400110"/>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6. Бинтування завжди починають із закріплювального оберту бинта.</a:t>
            </a:r>
            <a:endParaRPr lang="ru-RU" sz="2000" dirty="0">
              <a:effectLst/>
              <a:latin typeface="Times New Roman"/>
              <a:ea typeface="Times New Roman"/>
            </a:endParaRPr>
          </a:p>
        </p:txBody>
      </p:sp>
      <p:sp>
        <p:nvSpPr>
          <p:cNvPr id="9" name="Прямоугольник 8"/>
          <p:cNvSpPr/>
          <p:nvPr/>
        </p:nvSpPr>
        <p:spPr>
          <a:xfrm>
            <a:off x="377078" y="5197766"/>
            <a:ext cx="8227370" cy="707886"/>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7. Кожний наступний оберт бинта повинен покривати попередній на 1/2 або на 2/3 його ширини.</a:t>
            </a:r>
            <a:endParaRPr lang="ru-RU" sz="2000" dirty="0">
              <a:effectLst/>
              <a:latin typeface="Times New Roman"/>
              <a:ea typeface="Times New Roman"/>
            </a:endParaRPr>
          </a:p>
        </p:txBody>
      </p:sp>
    </p:spTree>
    <p:extLst>
      <p:ext uri="{BB962C8B-B14F-4D97-AF65-F5344CB8AC3E}">
        <p14:creationId xmlns:p14="http://schemas.microsoft.com/office/powerpoint/2010/main" val="329057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32656"/>
            <a:ext cx="7488832" cy="830997"/>
          </a:xfrm>
          <a:prstGeom prst="rect">
            <a:avLst/>
          </a:prstGeom>
        </p:spPr>
        <p:txBody>
          <a:bodyPr wrap="square">
            <a:spAutoFit/>
          </a:bodyPr>
          <a:lstStyle/>
          <a:p>
            <a:pPr indent="457200" algn="ctr">
              <a:spcAft>
                <a:spcPts val="0"/>
              </a:spcAft>
            </a:pPr>
            <a:r>
              <a:rPr lang="uk-UA" sz="2400" b="1" dirty="0">
                <a:solidFill>
                  <a:srgbClr val="000000"/>
                </a:solidFill>
                <a:effectLst/>
                <a:latin typeface="Times New Roman"/>
                <a:ea typeface="Times New Roman"/>
              </a:rPr>
              <a:t>Загальні правила при накладанні бинтових пов’язок</a:t>
            </a:r>
            <a:endParaRPr lang="ru-RU" sz="2400" dirty="0">
              <a:effectLst/>
              <a:latin typeface="Times New Roman"/>
              <a:ea typeface="Times New Roman"/>
            </a:endParaRPr>
          </a:p>
        </p:txBody>
      </p:sp>
      <p:sp>
        <p:nvSpPr>
          <p:cNvPr id="3" name="Прямоугольник 2"/>
          <p:cNvSpPr/>
          <p:nvPr/>
        </p:nvSpPr>
        <p:spPr>
          <a:xfrm>
            <a:off x="323528" y="1163653"/>
            <a:ext cx="7920880" cy="400110"/>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8. Бинт розгортають, не відриваючи, по поверхні тіла.</a:t>
            </a:r>
            <a:endParaRPr lang="ru-RU" sz="2000" dirty="0">
              <a:effectLst/>
              <a:latin typeface="Times New Roman"/>
              <a:ea typeface="Times New Roman"/>
            </a:endParaRPr>
          </a:p>
        </p:txBody>
      </p:sp>
      <p:sp>
        <p:nvSpPr>
          <p:cNvPr id="4" name="Прямоугольник 3"/>
          <p:cNvSpPr/>
          <p:nvPr/>
        </p:nvSpPr>
        <p:spPr>
          <a:xfrm>
            <a:off x="323528" y="1550085"/>
            <a:ext cx="8064896" cy="707886"/>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9. Бинтування виконують обома руками: однією розгортають головку бинта, другою розрівнюють бинт.</a:t>
            </a:r>
            <a:endParaRPr lang="ru-RU" sz="2000" dirty="0">
              <a:effectLst/>
              <a:latin typeface="Times New Roman"/>
              <a:ea typeface="Times New Roman"/>
            </a:endParaRPr>
          </a:p>
        </p:txBody>
      </p:sp>
      <p:sp>
        <p:nvSpPr>
          <p:cNvPr id="5" name="Прямоугольник 4"/>
          <p:cNvSpPr/>
          <p:nvPr/>
        </p:nvSpPr>
        <p:spPr>
          <a:xfrm>
            <a:off x="338741" y="2132856"/>
            <a:ext cx="8064896" cy="707886"/>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10. Бинт рівномірно натягують, щоб його оберти не псувались і не відставали від бинтованої поверхні.</a:t>
            </a:r>
            <a:endParaRPr lang="ru-RU" sz="2000" dirty="0">
              <a:effectLst/>
              <a:latin typeface="Times New Roman"/>
              <a:ea typeface="Times New Roman"/>
            </a:endParaRPr>
          </a:p>
        </p:txBody>
      </p:sp>
      <p:sp>
        <p:nvSpPr>
          <p:cNvPr id="6" name="Прямоугольник 5"/>
          <p:cNvSpPr/>
          <p:nvPr/>
        </p:nvSpPr>
        <p:spPr>
          <a:xfrm>
            <a:off x="452038" y="2840742"/>
            <a:ext cx="8064896" cy="1015663"/>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11. При накладанні пов’язки на частини тіла, які мають форму конусу (гомілка, стегно, передпліччя ) для щільного прилягання пов’язки необхідно після кожних 2–3 обертів бинта його перегинати.</a:t>
            </a:r>
            <a:endParaRPr lang="ru-RU" sz="2000" dirty="0">
              <a:effectLst/>
              <a:latin typeface="Times New Roman"/>
              <a:ea typeface="Times New Roman"/>
            </a:endParaRPr>
          </a:p>
        </p:txBody>
      </p:sp>
      <p:sp>
        <p:nvSpPr>
          <p:cNvPr id="7" name="Прямоугольник 6"/>
          <p:cNvSpPr/>
          <p:nvPr/>
        </p:nvSpPr>
        <p:spPr>
          <a:xfrm>
            <a:off x="437095" y="3856405"/>
            <a:ext cx="8064896" cy="707886"/>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12. Наприкінці перев’язки бинт закріплюють одним із наведених способів: </a:t>
            </a:r>
            <a:endParaRPr lang="ru-RU" sz="2000" dirty="0">
              <a:effectLst/>
              <a:latin typeface="Times New Roman"/>
              <a:ea typeface="Times New Roman"/>
            </a:endParaRPr>
          </a:p>
        </p:txBody>
      </p:sp>
      <p:sp>
        <p:nvSpPr>
          <p:cNvPr id="8" name="Прямоугольник 7"/>
          <p:cNvSpPr/>
          <p:nvPr/>
        </p:nvSpPr>
        <p:spPr>
          <a:xfrm>
            <a:off x="358889" y="4437112"/>
            <a:ext cx="8143101" cy="923330"/>
          </a:xfrm>
          <a:prstGeom prst="rect">
            <a:avLst/>
          </a:prstGeom>
        </p:spPr>
        <p:txBody>
          <a:bodyPr wrap="square">
            <a:spAutoFit/>
          </a:bodyPr>
          <a:lstStyle/>
          <a:p>
            <a:pPr indent="449580" algn="just">
              <a:spcAft>
                <a:spcPts val="0"/>
              </a:spcAft>
            </a:pPr>
            <a:r>
              <a:rPr lang="uk-UA" dirty="0">
                <a:solidFill>
                  <a:srgbClr val="000000"/>
                </a:solidFill>
                <a:effectLst/>
                <a:latin typeface="Times New Roman"/>
                <a:ea typeface="Times New Roman"/>
              </a:rPr>
              <a:t>а) розірвані або розрізані кінці бинта зв’язують між собою, обводять навколо бинтованої частини тіла і зав’язують вузлом (вузол має бути на лицьовій стороні вище або нижче рани); </a:t>
            </a:r>
            <a:endParaRPr lang="ru-RU" dirty="0">
              <a:effectLst/>
              <a:latin typeface="Times New Roman"/>
              <a:ea typeface="Times New Roman"/>
            </a:endParaRPr>
          </a:p>
        </p:txBody>
      </p:sp>
      <p:sp>
        <p:nvSpPr>
          <p:cNvPr id="9" name="Прямоугольник 8"/>
          <p:cNvSpPr/>
          <p:nvPr/>
        </p:nvSpPr>
        <p:spPr>
          <a:xfrm>
            <a:off x="434143" y="5344543"/>
            <a:ext cx="8067847" cy="923330"/>
          </a:xfrm>
          <a:prstGeom prst="rect">
            <a:avLst/>
          </a:prstGeom>
        </p:spPr>
        <p:txBody>
          <a:bodyPr wrap="square">
            <a:spAutoFit/>
          </a:bodyPr>
          <a:lstStyle/>
          <a:p>
            <a:pPr indent="457200" algn="just">
              <a:spcAft>
                <a:spcPts val="0"/>
              </a:spcAft>
            </a:pPr>
            <a:r>
              <a:rPr lang="uk-UA" dirty="0">
                <a:effectLst/>
                <a:latin typeface="Times New Roman"/>
                <a:ea typeface="Times New Roman"/>
              </a:rPr>
              <a:t>б) перед початком бинтування залишають декілька сантиметрів бинта вільним, роблять перев’язку ушкодженої частини, кінець бинта доводять до початку і зав’язують; </a:t>
            </a:r>
            <a:endParaRPr lang="ru-RU" dirty="0">
              <a:effectLst/>
              <a:latin typeface="Times New Roman"/>
              <a:ea typeface="Times New Roman"/>
            </a:endParaRPr>
          </a:p>
        </p:txBody>
      </p:sp>
      <p:sp>
        <p:nvSpPr>
          <p:cNvPr id="10" name="Прямоугольник 9"/>
          <p:cNvSpPr/>
          <p:nvPr/>
        </p:nvSpPr>
        <p:spPr>
          <a:xfrm>
            <a:off x="343946" y="6277962"/>
            <a:ext cx="8158045" cy="400110"/>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в) кінець бинта фіксують на останньому турі; </a:t>
            </a:r>
            <a:endParaRPr lang="ru-RU" sz="2000" dirty="0">
              <a:effectLst/>
              <a:latin typeface="Times New Roman"/>
              <a:ea typeface="Times New Roman"/>
            </a:endParaRPr>
          </a:p>
        </p:txBody>
      </p:sp>
    </p:spTree>
    <p:extLst>
      <p:ext uri="{BB962C8B-B14F-4D97-AF65-F5344CB8AC3E}">
        <p14:creationId xmlns:p14="http://schemas.microsoft.com/office/powerpoint/2010/main" val="2337901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76000" y="332656"/>
            <a:ext cx="4118372" cy="461665"/>
          </a:xfrm>
          <a:prstGeom prst="rect">
            <a:avLst/>
          </a:prstGeom>
        </p:spPr>
        <p:txBody>
          <a:bodyPr wrap="none">
            <a:spAutoFit/>
          </a:bodyPr>
          <a:lstStyle/>
          <a:p>
            <a:pPr indent="449580" algn="just">
              <a:spcAft>
                <a:spcPts val="0"/>
              </a:spcAft>
            </a:pPr>
            <a:r>
              <a:rPr lang="uk-UA" sz="2400" b="1" dirty="0">
                <a:effectLst/>
                <a:latin typeface="Times New Roman"/>
                <a:ea typeface="Times New Roman"/>
              </a:rPr>
              <a:t>Види бинтових пов’язок </a:t>
            </a:r>
            <a:endParaRPr lang="ru-RU" sz="2400" dirty="0">
              <a:effectLst/>
              <a:latin typeface="Times New Roman"/>
              <a:ea typeface="Times New Roman"/>
            </a:endParaRPr>
          </a:p>
        </p:txBody>
      </p:sp>
      <p:sp>
        <p:nvSpPr>
          <p:cNvPr id="3" name="Прямоугольник 2"/>
          <p:cNvSpPr/>
          <p:nvPr/>
        </p:nvSpPr>
        <p:spPr>
          <a:xfrm>
            <a:off x="395536" y="809672"/>
            <a:ext cx="8136904" cy="707886"/>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Бинтові пов’язки накладають за допомогою бинтів. Розрізняють три види бинтів</a:t>
            </a:r>
            <a:r>
              <a:rPr lang="uk-UA" dirty="0">
                <a:solidFill>
                  <a:srgbClr val="000000"/>
                </a:solidFill>
                <a:effectLst/>
                <a:latin typeface="Times New Roman"/>
                <a:ea typeface="Times New Roman"/>
              </a:rPr>
              <a:t>:</a:t>
            </a:r>
            <a:endParaRPr lang="ru-RU" dirty="0">
              <a:effectLst/>
              <a:latin typeface="Times New Roman"/>
              <a:ea typeface="Times New Roman"/>
            </a:endParaRPr>
          </a:p>
        </p:txBody>
      </p:sp>
      <p:sp>
        <p:nvSpPr>
          <p:cNvPr id="4" name="Rectangle 1"/>
          <p:cNvSpPr>
            <a:spLocks noChangeArrowheads="1"/>
          </p:cNvSpPr>
          <p:nvPr/>
        </p:nvSpPr>
        <p:spPr bwMode="auto">
          <a:xfrm>
            <a:off x="484678" y="1574826"/>
            <a:ext cx="804776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lang="uk-UA" altLang="ru-RU" sz="2000" dirty="0">
                <a:solidFill>
                  <a:srgbClr val="000000"/>
                </a:solidFill>
                <a:latin typeface="Times New Roman"/>
                <a:ea typeface="Times New Roman"/>
              </a:rPr>
              <a:t>1. Ширина 5 см (вузькі). Застосовуються при накладанні пов’язок на пальці.</a:t>
            </a:r>
          </a:p>
        </p:txBody>
      </p:sp>
      <p:sp>
        <p:nvSpPr>
          <p:cNvPr id="5" name="Прямоугольник 4"/>
          <p:cNvSpPr/>
          <p:nvPr/>
        </p:nvSpPr>
        <p:spPr>
          <a:xfrm>
            <a:off x="484677" y="2289133"/>
            <a:ext cx="8047761" cy="707886"/>
          </a:xfrm>
          <a:prstGeom prst="rect">
            <a:avLst/>
          </a:prstGeom>
        </p:spPr>
        <p:txBody>
          <a:bodyPr wrap="square">
            <a:spAutoFit/>
          </a:bodyPr>
          <a:lstStyle/>
          <a:p>
            <a:pPr indent="457200" algn="just">
              <a:spcAft>
                <a:spcPts val="0"/>
              </a:spcAft>
            </a:pPr>
            <a:r>
              <a:rPr lang="uk-UA" sz="2000" dirty="0">
                <a:effectLst/>
                <a:latin typeface="Times New Roman"/>
                <a:ea typeface="Times New Roman"/>
              </a:rPr>
              <a:t>2. 7–9 см (середніх розмірів) – на голову, плече, передпліччя і гомілку.</a:t>
            </a:r>
            <a:endParaRPr lang="ru-RU" sz="2000" dirty="0">
              <a:effectLst/>
              <a:latin typeface="Times New Roman"/>
              <a:ea typeface="Times New Roman"/>
            </a:endParaRPr>
          </a:p>
        </p:txBody>
      </p:sp>
      <p:sp>
        <p:nvSpPr>
          <p:cNvPr id="6" name="Прямоугольник 5"/>
          <p:cNvSpPr/>
          <p:nvPr/>
        </p:nvSpPr>
        <p:spPr>
          <a:xfrm>
            <a:off x="484678" y="2997019"/>
            <a:ext cx="8047762" cy="400110"/>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3. 16–20 см (широкі). Для бинтування тулубу і стегна.</a:t>
            </a:r>
            <a:endParaRPr lang="ru-RU" sz="2000" dirty="0">
              <a:effectLst/>
              <a:latin typeface="Times New Roman"/>
              <a:ea typeface="Times New Roman"/>
            </a:endParaRPr>
          </a:p>
        </p:txBody>
      </p:sp>
      <p:sp>
        <p:nvSpPr>
          <p:cNvPr id="7" name="Прямоугольник 6"/>
          <p:cNvSpPr/>
          <p:nvPr/>
        </p:nvSpPr>
        <p:spPr>
          <a:xfrm>
            <a:off x="395536" y="3445578"/>
            <a:ext cx="8136904" cy="1015663"/>
          </a:xfrm>
          <a:prstGeom prst="rect">
            <a:avLst/>
          </a:prstGeom>
        </p:spPr>
        <p:txBody>
          <a:bodyPr wrap="square">
            <a:spAutoFit/>
          </a:bodyPr>
          <a:lstStyle/>
          <a:p>
            <a:pPr algn="just"/>
            <a:r>
              <a:rPr lang="uk-UA" sz="2000" b="1" spc="-30" dirty="0">
                <a:solidFill>
                  <a:srgbClr val="000000"/>
                </a:solidFill>
                <a:effectLst/>
                <a:latin typeface="Times New Roman"/>
                <a:ea typeface="Times New Roman"/>
              </a:rPr>
              <a:t>Колова (циркулярна) пов’язка </a:t>
            </a:r>
            <a:r>
              <a:rPr lang="uk-UA" sz="2000" spc="-30" dirty="0">
                <a:solidFill>
                  <a:srgbClr val="000000"/>
                </a:solidFill>
                <a:effectLst/>
                <a:latin typeface="Times New Roman"/>
                <a:ea typeface="Times New Roman"/>
              </a:rPr>
              <a:t>складається з декількох колових турів бинта, накладених один на одного. Вона служить скріплювальним елементом будь-якої пов’язки </a:t>
            </a:r>
            <a:endParaRPr lang="uk-UA" sz="2000" dirty="0"/>
          </a:p>
        </p:txBody>
      </p:sp>
      <p:pic>
        <p:nvPicPr>
          <p:cNvPr id="6146" name="Picture 2" descr="Бинт4"/>
          <p:cNvPicPr>
            <a:picLocks noChangeAspect="1" noChangeArrowheads="1"/>
          </p:cNvPicPr>
          <p:nvPr/>
        </p:nvPicPr>
        <p:blipFill>
          <a:blip r:embed="rId2">
            <a:extLst>
              <a:ext uri="{28A0092B-C50C-407E-A947-70E740481C1C}">
                <a14:useLocalDpi xmlns:a14="http://schemas.microsoft.com/office/drawing/2010/main" val="0"/>
              </a:ext>
            </a:extLst>
          </a:blip>
          <a:srcRect l="2357" t="-4512" r="64905" b="60423"/>
          <a:stretch>
            <a:fillRect/>
          </a:stretch>
        </p:blipFill>
        <p:spPr bwMode="auto">
          <a:xfrm>
            <a:off x="2637185" y="4321532"/>
            <a:ext cx="2796002" cy="2419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7739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nodeType="clickEffect">
                                  <p:stCondLst>
                                    <p:cond delay="0"/>
                                  </p:stCondLst>
                                  <p:childTnLst>
                                    <p:set>
                                      <p:cBhvr>
                                        <p:cTn id="42" dur="1" fill="hold">
                                          <p:stCondLst>
                                            <p:cond delay="0"/>
                                          </p:stCondLst>
                                        </p:cTn>
                                        <p:tgtEl>
                                          <p:spTgt spid="6146"/>
                                        </p:tgtEl>
                                        <p:attrNameLst>
                                          <p:attrName>style.visibility</p:attrName>
                                        </p:attrNameLst>
                                      </p:cBhvr>
                                      <p:to>
                                        <p:strVal val="visible"/>
                                      </p:to>
                                    </p:set>
                                    <p:animEffect transition="in" filter="circle(in)">
                                      <p:cBhvr>
                                        <p:cTn id="43"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7992888" cy="1938992"/>
          </a:xfrm>
          <a:prstGeom prst="rect">
            <a:avLst/>
          </a:prstGeom>
        </p:spPr>
        <p:txBody>
          <a:bodyPr wrap="square">
            <a:spAutoFit/>
          </a:bodyPr>
          <a:lstStyle/>
          <a:p>
            <a:pPr algn="just"/>
            <a:r>
              <a:rPr lang="uk-UA" sz="2000" b="1" dirty="0">
                <a:solidFill>
                  <a:srgbClr val="000000"/>
                </a:solidFill>
                <a:effectLst/>
                <a:latin typeface="Times New Roman"/>
                <a:ea typeface="Times New Roman"/>
              </a:rPr>
              <a:t>Спіральна пов’язка</a:t>
            </a:r>
            <a:r>
              <a:rPr lang="uk-UA" sz="2000" dirty="0">
                <a:solidFill>
                  <a:srgbClr val="000000"/>
                </a:solidFill>
                <a:effectLst/>
                <a:latin typeface="Times New Roman"/>
                <a:ea typeface="Times New Roman"/>
              </a:rPr>
              <a:t> накладається на кінцівки і тулуб. Існує 2 види спіральних пов’язок: висхідна і низхідна. При накладанні першої – бинтують догори, другої – навпаки. Якщо спіральний хід бинта не співпадає з бинтованою ділянкою, накладають спіральну пов’язку з перегинами: повертають бинт нижнім боком догори, підтримуючи його нижній кінець. Перегини слід робити збоку від рани </a:t>
            </a:r>
            <a:endParaRPr lang="uk-UA" sz="2000" dirty="0"/>
          </a:p>
        </p:txBody>
      </p:sp>
      <p:pic>
        <p:nvPicPr>
          <p:cNvPr id="7170" name="Picture 2" descr="Бинт51"/>
          <p:cNvPicPr>
            <a:picLocks noChangeAspect="1" noChangeArrowheads="1"/>
          </p:cNvPicPr>
          <p:nvPr/>
        </p:nvPicPr>
        <p:blipFill rotWithShape="1">
          <a:blip r:embed="rId2">
            <a:extLst>
              <a:ext uri="{28A0092B-C50C-407E-A947-70E740481C1C}">
                <a14:useLocalDpi xmlns:a14="http://schemas.microsoft.com/office/drawing/2010/main" val="0"/>
              </a:ext>
            </a:extLst>
          </a:blip>
          <a:srcRect l="2126" r="71347" b="57229"/>
          <a:stretch/>
        </p:blipFill>
        <p:spPr bwMode="auto">
          <a:xfrm>
            <a:off x="2195736" y="2251456"/>
            <a:ext cx="2466528" cy="2536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395536" y="4869160"/>
            <a:ext cx="4572000" cy="1754326"/>
          </a:xfrm>
          <a:prstGeom prst="rect">
            <a:avLst/>
          </a:prstGeom>
        </p:spPr>
        <p:txBody>
          <a:bodyPr>
            <a:spAutoFit/>
          </a:bodyPr>
          <a:lstStyle/>
          <a:p>
            <a:pPr algn="just"/>
            <a:r>
              <a:rPr lang="uk-UA" b="1" spc="-20" dirty="0">
                <a:solidFill>
                  <a:srgbClr val="000000"/>
                </a:solidFill>
                <a:effectLst/>
                <a:latin typeface="Times New Roman"/>
                <a:ea typeface="Times New Roman"/>
              </a:rPr>
              <a:t>Повзуча пов’язка</a:t>
            </a:r>
            <a:r>
              <a:rPr lang="uk-UA" spc="-20" dirty="0">
                <a:solidFill>
                  <a:srgbClr val="000000"/>
                </a:solidFill>
                <a:effectLst/>
                <a:latin typeface="Times New Roman"/>
                <a:ea typeface="Times New Roman"/>
              </a:rPr>
              <a:t> (різновид спіральної), її застосовують, якщо потрібно утримувати перев’язувальний матеріал на великій поверхні: тури </a:t>
            </a:r>
            <a:r>
              <a:rPr lang="uk-UA" dirty="0">
                <a:solidFill>
                  <a:srgbClr val="000000"/>
                </a:solidFill>
                <a:effectLst/>
                <a:latin typeface="Times New Roman"/>
                <a:ea typeface="Times New Roman"/>
              </a:rPr>
              <a:t>бинта ведуть з проміжками. Поверх повзучої пов’язки накладають спіральну </a:t>
            </a:r>
            <a:endParaRPr lang="uk-UA" dirty="0"/>
          </a:p>
        </p:txBody>
      </p:sp>
      <p:pic>
        <p:nvPicPr>
          <p:cNvPr id="5" name="Picture 2" descr="C:\Users\Евгеша\Desktop\0239166169.jpg">
            <a:extLst>
              <a:ext uri="{FF2B5EF4-FFF2-40B4-BE49-F238E27FC236}">
                <a16:creationId xmlns:a16="http://schemas.microsoft.com/office/drawing/2014/main" id="{B16C4477-FB88-44C8-8842-106126E8C636}"/>
              </a:ext>
            </a:extLst>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9477" b="91053" l="10000" r="90000"/>
                    </a14:imgEffect>
                  </a14:imgLayer>
                </a14:imgProps>
              </a:ext>
              <a:ext uri="{28A0092B-C50C-407E-A947-70E740481C1C}">
                <a14:useLocalDpi xmlns:a14="http://schemas.microsoft.com/office/drawing/2010/main" val="0"/>
              </a:ext>
            </a:extLst>
          </a:blip>
          <a:srcRect t="10530"/>
          <a:stretch/>
        </p:blipFill>
        <p:spPr bwMode="auto">
          <a:xfrm>
            <a:off x="5220072" y="4620143"/>
            <a:ext cx="3778939" cy="2195140"/>
          </a:xfrm>
          <a:prstGeom prst="rect">
            <a:avLst/>
          </a:prstGeom>
          <a:noFill/>
        </p:spPr>
      </p:pic>
    </p:spTree>
    <p:extLst>
      <p:ext uri="{BB962C8B-B14F-4D97-AF65-F5344CB8AC3E}">
        <p14:creationId xmlns:p14="http://schemas.microsoft.com/office/powerpoint/2010/main" val="30370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circle(in)">
                                      <p:cBhvr>
                                        <p:cTn id="14" dur="2000"/>
                                        <p:tgtEl>
                                          <p:spTgt spid="717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7920880" cy="2862322"/>
          </a:xfrm>
          <a:prstGeom prst="rect">
            <a:avLst/>
          </a:prstGeom>
        </p:spPr>
        <p:txBody>
          <a:bodyPr wrap="square">
            <a:spAutoFit/>
          </a:bodyPr>
          <a:lstStyle/>
          <a:p>
            <a:pPr algn="just"/>
            <a:r>
              <a:rPr lang="uk-UA" sz="2000" b="1" dirty="0">
                <a:effectLst/>
                <a:latin typeface="Times New Roman"/>
                <a:ea typeface="Times New Roman"/>
              </a:rPr>
              <a:t>Колосоподібна пов’язка </a:t>
            </a:r>
            <a:r>
              <a:rPr lang="uk-UA" sz="2000" dirty="0">
                <a:effectLst/>
                <a:latin typeface="Times New Roman"/>
                <a:ea typeface="Times New Roman"/>
              </a:rPr>
              <a:t>накладається на</a:t>
            </a:r>
            <a:r>
              <a:rPr lang="uk-UA" sz="2000" b="1" dirty="0">
                <a:effectLst/>
                <a:latin typeface="Times New Roman"/>
                <a:ea typeface="Times New Roman"/>
              </a:rPr>
              <a:t> </a:t>
            </a:r>
            <a:r>
              <a:rPr lang="uk-UA" sz="2000" dirty="0">
                <a:effectLst/>
                <a:latin typeface="Times New Roman"/>
                <a:ea typeface="Times New Roman"/>
              </a:rPr>
              <a:t>плечовий суглоб, кульшовий, гомілку, передпліччя.</a:t>
            </a:r>
            <a:r>
              <a:rPr lang="uk-UA" sz="2000" dirty="0">
                <a:solidFill>
                  <a:srgbClr val="FF0000"/>
                </a:solidFill>
                <a:effectLst/>
                <a:latin typeface="Times New Roman"/>
                <a:ea typeface="Times New Roman"/>
              </a:rPr>
              <a:t> </a:t>
            </a:r>
            <a:r>
              <a:rPr lang="uk-UA" sz="2000" dirty="0">
                <a:effectLst/>
                <a:latin typeface="Times New Roman"/>
                <a:ea typeface="Times New Roman"/>
              </a:rPr>
              <a:t>Техніка накладання на плечовий суглоб наступна: кінець бинта закріплюють на верхній третині плеча, потім хід бинта спрямовують по передній поверхні грудної клітки до під пахової ямки здорового боку і, повернувши хід бинта на спину, ведуть упоперек по спині паралельно попередньому ходу. Після колового ходу навколо плеча по зовнішній його поверхні бинт ведуть так, щоб він перетинав попередній хід, поступово посуваючись вгору, покриваючи всі зони суглобу</a:t>
            </a:r>
            <a:endParaRPr lang="uk-UA" sz="2000" dirty="0"/>
          </a:p>
        </p:txBody>
      </p:sp>
      <p:pic>
        <p:nvPicPr>
          <p:cNvPr id="8194" name="Picture 2" descr="дезо11"/>
          <p:cNvPicPr>
            <a:picLocks noChangeAspect="1" noChangeArrowheads="1"/>
          </p:cNvPicPr>
          <p:nvPr/>
        </p:nvPicPr>
        <p:blipFill>
          <a:blip r:embed="rId2">
            <a:extLst>
              <a:ext uri="{28A0092B-C50C-407E-A947-70E740481C1C}">
                <a14:useLocalDpi xmlns:a14="http://schemas.microsoft.com/office/drawing/2010/main" val="0"/>
              </a:ext>
            </a:extLst>
          </a:blip>
          <a:srcRect b="35504"/>
          <a:stretch>
            <a:fillRect/>
          </a:stretch>
        </p:blipFill>
        <p:spPr bwMode="auto">
          <a:xfrm>
            <a:off x="2859658" y="3194978"/>
            <a:ext cx="3280668" cy="349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90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7992888" cy="2554545"/>
          </a:xfrm>
          <a:prstGeom prst="rect">
            <a:avLst/>
          </a:prstGeom>
        </p:spPr>
        <p:txBody>
          <a:bodyPr wrap="square">
            <a:spAutoFit/>
          </a:bodyPr>
          <a:lstStyle/>
          <a:p>
            <a:pPr algn="just"/>
            <a:r>
              <a:rPr lang="uk-UA" sz="2000" b="1" dirty="0">
                <a:effectLst/>
                <a:latin typeface="Times New Roman"/>
                <a:ea typeface="Times New Roman"/>
              </a:rPr>
              <a:t>Черепашкова пов’язка</a:t>
            </a:r>
            <a:r>
              <a:rPr lang="uk-UA" sz="2000" dirty="0">
                <a:effectLst/>
                <a:latin typeface="Times New Roman"/>
                <a:ea typeface="Times New Roman"/>
              </a:rPr>
              <a:t> накладається на п’яти, ліктьовий і колінний суглоби. Існує два варіанти: розхідна – вона зручна при накладанні на пошкоджений суглоб, і збіжна – </a:t>
            </a:r>
            <a:r>
              <a:rPr lang="uk-UA" sz="2000" spc="-20" dirty="0">
                <a:effectLst/>
                <a:latin typeface="Times New Roman"/>
                <a:ea typeface="Times New Roman"/>
              </a:rPr>
              <a:t>пов’язка накладається при травмуванні ділянок вище або нижче суглобу. При накладанні розхідної пов’язки закріплювальний тур роблять в області суглобу, а наступні тури – по черзі вище і нижче першого, зсовуючись кожного разу на 1/2 – 1/3 ширини бинта. В іншому випадку тури пов’язки поступово наближають до суглоба, поки не закриють його повністю</a:t>
            </a:r>
            <a:endParaRPr lang="uk-UA" sz="2000" dirty="0"/>
          </a:p>
        </p:txBody>
      </p:sp>
      <p:pic>
        <p:nvPicPr>
          <p:cNvPr id="9218" name="Picture 2" descr="бинт7"/>
          <p:cNvPicPr>
            <a:picLocks noChangeAspect="1" noChangeArrowheads="1"/>
          </p:cNvPicPr>
          <p:nvPr/>
        </p:nvPicPr>
        <p:blipFill>
          <a:blip r:embed="rId2">
            <a:extLst>
              <a:ext uri="{28A0092B-C50C-407E-A947-70E740481C1C}">
                <a14:useLocalDpi xmlns:a14="http://schemas.microsoft.com/office/drawing/2010/main" val="0"/>
              </a:ext>
            </a:extLst>
          </a:blip>
          <a:srcRect t="2444" r="71048" b="53177"/>
          <a:stretch>
            <a:fillRect/>
          </a:stretch>
        </p:blipFill>
        <p:spPr bwMode="auto">
          <a:xfrm>
            <a:off x="2300153" y="2940020"/>
            <a:ext cx="3997179" cy="3905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787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circle(in)">
                                      <p:cBhvr>
                                        <p:cTn id="12"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4">
            <a:extLst>
              <a:ext uri="{FF2B5EF4-FFF2-40B4-BE49-F238E27FC236}">
                <a16:creationId xmlns:a16="http://schemas.microsoft.com/office/drawing/2014/main" id="{93441956-84D1-B4F9-E0E2-E6743B425EA6}"/>
              </a:ext>
            </a:extLst>
          </p:cNvPr>
          <p:cNvPicPr>
            <a:picLocks noChangeAspect="1"/>
          </p:cNvPicPr>
          <p:nvPr/>
        </p:nvPicPr>
        <p:blipFill>
          <a:blip r:embed="rId2"/>
          <a:stretch>
            <a:fillRect/>
          </a:stretch>
        </p:blipFill>
        <p:spPr>
          <a:xfrm>
            <a:off x="2383078" y="2060848"/>
            <a:ext cx="4377844" cy="3744416"/>
          </a:xfrm>
          <a:prstGeom prst="rect">
            <a:avLst/>
          </a:prstGeom>
        </p:spPr>
      </p:pic>
      <p:sp>
        <p:nvSpPr>
          <p:cNvPr id="4" name="TextBox 3">
            <a:extLst>
              <a:ext uri="{FF2B5EF4-FFF2-40B4-BE49-F238E27FC236}">
                <a16:creationId xmlns:a16="http://schemas.microsoft.com/office/drawing/2014/main" id="{41F56488-8731-8598-923C-10CD6ACA6CAC}"/>
              </a:ext>
            </a:extLst>
          </p:cNvPr>
          <p:cNvSpPr txBox="1"/>
          <p:nvPr/>
        </p:nvSpPr>
        <p:spPr>
          <a:xfrm>
            <a:off x="1187624" y="620688"/>
            <a:ext cx="6912768" cy="923330"/>
          </a:xfrm>
          <a:prstGeom prst="rect">
            <a:avLst/>
          </a:prstGeom>
          <a:noFill/>
        </p:spPr>
        <p:txBody>
          <a:bodyPr wrap="square">
            <a:spAutoFit/>
          </a:bodyPr>
          <a:lstStyle/>
          <a:p>
            <a:pPr algn="just"/>
            <a:r>
              <a:rPr lang="ru-RU" b="1" dirty="0" err="1"/>
              <a:t>Хрестоподібна</a:t>
            </a:r>
            <a:r>
              <a:rPr lang="ru-RU" dirty="0"/>
              <a:t> (8-подібна) </a:t>
            </a:r>
            <a:r>
              <a:rPr lang="ru-RU" dirty="0" err="1"/>
              <a:t>пов’язка</a:t>
            </a:r>
            <a:r>
              <a:rPr lang="ru-RU" dirty="0"/>
              <a:t> </a:t>
            </a:r>
            <a:r>
              <a:rPr lang="ru-RU" dirty="0" err="1"/>
              <a:t>зручна</a:t>
            </a:r>
            <a:r>
              <a:rPr lang="ru-RU" dirty="0"/>
              <a:t> при </a:t>
            </a:r>
            <a:r>
              <a:rPr lang="ru-RU" dirty="0" err="1"/>
              <a:t>бинтуванні</a:t>
            </a:r>
            <a:r>
              <a:rPr lang="ru-RU" dirty="0"/>
              <a:t> </a:t>
            </a:r>
            <a:r>
              <a:rPr lang="ru-RU" dirty="0" err="1"/>
              <a:t>потилиці</a:t>
            </a:r>
            <a:r>
              <a:rPr lang="ru-RU" dirty="0"/>
              <a:t>, </a:t>
            </a:r>
            <a:r>
              <a:rPr lang="ru-RU" dirty="0" err="1"/>
              <a:t>кисті</a:t>
            </a:r>
            <a:r>
              <a:rPr lang="ru-RU" dirty="0"/>
              <a:t>, </a:t>
            </a:r>
            <a:r>
              <a:rPr lang="ru-RU" dirty="0" err="1"/>
              <a:t>гомілковоступневого</a:t>
            </a:r>
            <a:r>
              <a:rPr lang="ru-RU" dirty="0"/>
              <a:t> </a:t>
            </a:r>
            <a:r>
              <a:rPr lang="ru-RU" dirty="0" err="1"/>
              <a:t>суглобу</a:t>
            </a:r>
            <a:r>
              <a:rPr lang="ru-RU" dirty="0"/>
              <a:t>: бинт </a:t>
            </a:r>
            <a:r>
              <a:rPr lang="ru-RU" dirty="0" err="1"/>
              <a:t>фіксують</a:t>
            </a:r>
            <a:r>
              <a:rPr lang="ru-RU" dirty="0"/>
              <a:t> </a:t>
            </a:r>
            <a:r>
              <a:rPr lang="ru-RU" dirty="0" err="1"/>
              <a:t>круговими</a:t>
            </a:r>
            <a:r>
              <a:rPr lang="ru-RU" dirty="0"/>
              <a:t> турами, а </a:t>
            </a:r>
            <a:r>
              <a:rPr lang="ru-RU" dirty="0" err="1"/>
              <a:t>потім</a:t>
            </a:r>
            <a:r>
              <a:rPr lang="ru-RU" dirty="0"/>
              <a:t> </a:t>
            </a:r>
            <a:r>
              <a:rPr lang="ru-RU" dirty="0" err="1"/>
              <a:t>перехрещують</a:t>
            </a:r>
            <a:r>
              <a:rPr lang="ru-RU" dirty="0"/>
              <a:t> у </a:t>
            </a:r>
            <a:r>
              <a:rPr lang="ru-RU" dirty="0" err="1"/>
              <a:t>вигляді</a:t>
            </a:r>
            <a:r>
              <a:rPr lang="ru-RU" dirty="0"/>
              <a:t> </a:t>
            </a:r>
            <a:r>
              <a:rPr lang="ru-RU" dirty="0" err="1"/>
              <a:t>цифри</a:t>
            </a:r>
            <a:r>
              <a:rPr lang="ru-RU" dirty="0"/>
              <a:t> 8.</a:t>
            </a:r>
          </a:p>
        </p:txBody>
      </p:sp>
    </p:spTree>
    <p:extLst>
      <p:ext uri="{BB962C8B-B14F-4D97-AF65-F5344CB8AC3E}">
        <p14:creationId xmlns:p14="http://schemas.microsoft.com/office/powerpoint/2010/main" val="291368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50487" y="404664"/>
            <a:ext cx="4803046" cy="461665"/>
          </a:xfrm>
          <a:prstGeom prst="rect">
            <a:avLst/>
          </a:prstGeom>
        </p:spPr>
        <p:txBody>
          <a:bodyPr wrap="none">
            <a:spAutoFit/>
          </a:bodyPr>
          <a:lstStyle/>
          <a:p>
            <a:pPr indent="450215" algn="ctr">
              <a:spcAft>
                <a:spcPts val="0"/>
              </a:spcAft>
            </a:pPr>
            <a:r>
              <a:rPr lang="uk-UA" sz="2400" b="1" dirty="0">
                <a:solidFill>
                  <a:srgbClr val="000000"/>
                </a:solidFill>
                <a:effectLst/>
                <a:latin typeface="Arial"/>
              </a:rPr>
              <a:t>Пов’язки на окремі ділянки</a:t>
            </a:r>
            <a:endParaRPr lang="ru-RU" sz="2400" b="1" dirty="0">
              <a:effectLst/>
              <a:latin typeface="Times New Roman"/>
            </a:endParaRPr>
          </a:p>
        </p:txBody>
      </p:sp>
      <p:sp>
        <p:nvSpPr>
          <p:cNvPr id="3" name="Прямоугольник 2"/>
          <p:cNvSpPr/>
          <p:nvPr/>
        </p:nvSpPr>
        <p:spPr>
          <a:xfrm>
            <a:off x="1827174" y="880452"/>
            <a:ext cx="4649671" cy="400110"/>
          </a:xfrm>
          <a:prstGeom prst="rect">
            <a:avLst/>
          </a:prstGeom>
        </p:spPr>
        <p:txBody>
          <a:bodyPr wrap="none">
            <a:spAutoFit/>
          </a:bodyPr>
          <a:lstStyle/>
          <a:p>
            <a:pPr indent="457200" algn="ctr">
              <a:spcAft>
                <a:spcPts val="0"/>
              </a:spcAft>
            </a:pPr>
            <a:r>
              <a:rPr lang="uk-UA" sz="2000" b="1" dirty="0">
                <a:solidFill>
                  <a:srgbClr val="000000"/>
                </a:solidFill>
                <a:effectLst/>
                <a:latin typeface="Times New Roman"/>
                <a:ea typeface="Times New Roman"/>
              </a:rPr>
              <a:t>Пов’язки на голову, обличчя, шию</a:t>
            </a:r>
            <a:endParaRPr lang="ru-RU" sz="2000" dirty="0">
              <a:effectLst/>
              <a:latin typeface="Times New Roman"/>
              <a:ea typeface="Times New Roman"/>
            </a:endParaRPr>
          </a:p>
        </p:txBody>
      </p:sp>
      <p:sp>
        <p:nvSpPr>
          <p:cNvPr id="4" name="Rectangle 1"/>
          <p:cNvSpPr>
            <a:spLocks noChangeArrowheads="1"/>
          </p:cNvSpPr>
          <p:nvPr/>
        </p:nvSpPr>
        <p:spPr bwMode="auto">
          <a:xfrm rot="10800000" flipV="1">
            <a:off x="467543" y="1280402"/>
            <a:ext cx="8208912"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uk-UA" altLang="ru-RU" sz="2000" spc="-20" dirty="0">
                <a:latin typeface="Times New Roman"/>
                <a:ea typeface="Times New Roman"/>
              </a:rPr>
              <a:t>Пов’язку на голови зручніше накладати бинтом шириною 7–9 см. Є поворотна пов’язка, “шапочка Гіппократа”, “чепець”. Остання пов’язка є найміцнішою. Смужку бинта довжиною приблизно 1 м. накладають на тім’я, опущені кінці утримує натягнутими сам потерпілий або помічник. Перший горизонтальний хід роблять навколо голови, потім бинт обгортають навколо пов’язки і ведуть навкіс, прикриваючи потилицю, далі обертають з другого боку зав’язки і прикривають ділянку лоба. Повторюючи попередні тури, закривають все склепіння черепу. Пов’язку закінчують циркулярним туром, зав’язуючи бинт спереду або прикріплюючи до вертикальної стрічки, кінці якої зав’язують на підборідді</a:t>
            </a:r>
            <a:r>
              <a:rPr lang="ru-RU" altLang="ru-RU" sz="2000" spc="-20" dirty="0">
                <a:latin typeface="Times New Roman"/>
                <a:ea typeface="Times New Roman"/>
              </a:rPr>
              <a:t> </a:t>
            </a:r>
          </a:p>
        </p:txBody>
      </p:sp>
      <p:pic>
        <p:nvPicPr>
          <p:cNvPr id="10242" name="Picture 2" descr="2а"/>
          <p:cNvPicPr>
            <a:picLocks noChangeAspect="1" noChangeArrowheads="1"/>
          </p:cNvPicPr>
          <p:nvPr/>
        </p:nvPicPr>
        <p:blipFill>
          <a:blip r:embed="rId2" cstate="print">
            <a:extLst>
              <a:ext uri="{28A0092B-C50C-407E-A947-70E740481C1C}">
                <a14:useLocalDpi xmlns:a14="http://schemas.microsoft.com/office/drawing/2010/main" val="0"/>
              </a:ext>
            </a:extLst>
          </a:blip>
          <a:srcRect l="-15558" t="5278" r="57164" b="14925"/>
          <a:stretch>
            <a:fillRect/>
          </a:stretch>
        </p:blipFill>
        <p:spPr bwMode="auto">
          <a:xfrm>
            <a:off x="2173734" y="4581128"/>
            <a:ext cx="225425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2ба"/>
          <p:cNvPicPr>
            <a:picLocks noChangeAspect="1" noChangeArrowheads="1"/>
          </p:cNvPicPr>
          <p:nvPr/>
        </p:nvPicPr>
        <p:blipFill>
          <a:blip r:embed="rId3" cstate="print">
            <a:extLst>
              <a:ext uri="{28A0092B-C50C-407E-A947-70E740481C1C}">
                <a14:useLocalDpi xmlns:a14="http://schemas.microsoft.com/office/drawing/2010/main" val="0"/>
              </a:ext>
            </a:extLst>
          </a:blip>
          <a:srcRect l="3833" t="2306" r="10805" b="15082"/>
          <a:stretch>
            <a:fillRect/>
          </a:stretch>
        </p:blipFill>
        <p:spPr bwMode="auto">
          <a:xfrm>
            <a:off x="4427984" y="4480771"/>
            <a:ext cx="3206750" cy="200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597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10242"/>
                                        </p:tgtEl>
                                        <p:attrNameLst>
                                          <p:attrName>style.visibility</p:attrName>
                                        </p:attrNameLst>
                                      </p:cBhvr>
                                      <p:to>
                                        <p:strVal val="visible"/>
                                      </p:to>
                                    </p:set>
                                    <p:animEffect transition="in" filter="circle(in)">
                                      <p:cBhvr>
                                        <p:cTn id="24" dur="2000"/>
                                        <p:tgtEl>
                                          <p:spTgt spid="1024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243"/>
                                        </p:tgtEl>
                                        <p:attrNameLst>
                                          <p:attrName>style.visibility</p:attrName>
                                        </p:attrNameLst>
                                      </p:cBhvr>
                                      <p:to>
                                        <p:strVal val="visible"/>
                                      </p:to>
                                    </p:set>
                                    <p:animEffect transition="in" filter="circle(in)">
                                      <p:cBhvr>
                                        <p:cTn id="29" dur="20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73295054-02FD-3E0E-2E63-045838B52F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4128" y="545704"/>
            <a:ext cx="3048000" cy="3048000"/>
          </a:xfrm>
          <a:prstGeom prst="rect">
            <a:avLst/>
          </a:prstGeom>
        </p:spPr>
      </p:pic>
      <p:pic>
        <p:nvPicPr>
          <p:cNvPr id="3" name="Рисунок 2">
            <a:extLst>
              <a:ext uri="{FF2B5EF4-FFF2-40B4-BE49-F238E27FC236}">
                <a16:creationId xmlns:a16="http://schemas.microsoft.com/office/drawing/2014/main" id="{9922DFDC-DDFA-954B-39D4-5ED5226E05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3877419"/>
            <a:ext cx="4571744" cy="2503909"/>
          </a:xfrm>
          <a:prstGeom prst="rect">
            <a:avLst/>
          </a:prstGeom>
        </p:spPr>
      </p:pic>
      <p:sp>
        <p:nvSpPr>
          <p:cNvPr id="5" name="TextBox 4">
            <a:extLst>
              <a:ext uri="{FF2B5EF4-FFF2-40B4-BE49-F238E27FC236}">
                <a16:creationId xmlns:a16="http://schemas.microsoft.com/office/drawing/2014/main" id="{9409FFF8-7A21-9573-9917-B645556E8386}"/>
              </a:ext>
            </a:extLst>
          </p:cNvPr>
          <p:cNvSpPr txBox="1"/>
          <p:nvPr/>
        </p:nvSpPr>
        <p:spPr>
          <a:xfrm>
            <a:off x="1835696" y="476672"/>
            <a:ext cx="4572000" cy="369332"/>
          </a:xfrm>
          <a:prstGeom prst="rect">
            <a:avLst/>
          </a:prstGeom>
          <a:noFill/>
        </p:spPr>
        <p:txBody>
          <a:bodyPr wrap="square">
            <a:spAutoFit/>
          </a:bodyPr>
          <a:lstStyle/>
          <a:p>
            <a:pPr indent="457200" algn="ctr">
              <a:spcAft>
                <a:spcPts val="0"/>
              </a:spcAft>
            </a:pPr>
            <a:r>
              <a:rPr lang="uk-UA" sz="1800" b="1" dirty="0">
                <a:solidFill>
                  <a:srgbClr val="000000"/>
                </a:solidFill>
                <a:effectLst/>
                <a:latin typeface="Times New Roman"/>
                <a:ea typeface="Times New Roman"/>
              </a:rPr>
              <a:t>Фіксаційні пов’язки на шию</a:t>
            </a:r>
            <a:endParaRPr lang="ru-RU" sz="1800" dirty="0">
              <a:effectLst/>
              <a:latin typeface="Times New Roman"/>
              <a:ea typeface="Times New Roman"/>
            </a:endParaRPr>
          </a:p>
        </p:txBody>
      </p:sp>
      <p:pic>
        <p:nvPicPr>
          <p:cNvPr id="7" name="Рисунок 6">
            <a:extLst>
              <a:ext uri="{FF2B5EF4-FFF2-40B4-BE49-F238E27FC236}">
                <a16:creationId xmlns:a16="http://schemas.microsoft.com/office/drawing/2014/main" id="{1C2E0F0D-3F3C-0DCB-9E87-114A77047560}"/>
              </a:ext>
            </a:extLst>
          </p:cNvPr>
          <p:cNvPicPr>
            <a:picLocks noChangeAspect="1"/>
          </p:cNvPicPr>
          <p:nvPr/>
        </p:nvPicPr>
        <p:blipFill rotWithShape="1">
          <a:blip r:embed="rId4">
            <a:extLst>
              <a:ext uri="{28A0092B-C50C-407E-A947-70E740481C1C}">
                <a14:useLocalDpi xmlns:a14="http://schemas.microsoft.com/office/drawing/2010/main" val="0"/>
              </a:ext>
            </a:extLst>
          </a:blip>
          <a:srcRect l="11148" r="19761" b="7770"/>
          <a:stretch/>
        </p:blipFill>
        <p:spPr>
          <a:xfrm>
            <a:off x="5436096" y="3593704"/>
            <a:ext cx="2088232" cy="2787623"/>
          </a:xfrm>
          <a:prstGeom prst="rect">
            <a:avLst/>
          </a:prstGeom>
        </p:spPr>
      </p:pic>
      <p:sp>
        <p:nvSpPr>
          <p:cNvPr id="10" name="TextBox 9">
            <a:extLst>
              <a:ext uri="{FF2B5EF4-FFF2-40B4-BE49-F238E27FC236}">
                <a16:creationId xmlns:a16="http://schemas.microsoft.com/office/drawing/2014/main" id="{A029956D-DDC7-A6DD-A00D-ED0181BFEEBE}"/>
              </a:ext>
            </a:extLst>
          </p:cNvPr>
          <p:cNvSpPr txBox="1"/>
          <p:nvPr/>
        </p:nvSpPr>
        <p:spPr>
          <a:xfrm>
            <a:off x="416259" y="1392215"/>
            <a:ext cx="4824536" cy="1477328"/>
          </a:xfrm>
          <a:prstGeom prst="rect">
            <a:avLst/>
          </a:prstGeom>
          <a:noFill/>
        </p:spPr>
        <p:txBody>
          <a:bodyPr wrap="square" rtlCol="0">
            <a:spAutoFit/>
          </a:bodyPr>
          <a:lstStyle/>
          <a:p>
            <a:pPr algn="just"/>
            <a:r>
              <a:rPr lang="uk-UA" dirty="0"/>
              <a:t>Фіксаційні пов’язки накладаються з метою фіксації шийних хребців під час надання першої допомоги при автомобільних аваріях, витягуванні з під завалів тощо, а також лікувальною метою.</a:t>
            </a:r>
            <a:endParaRPr lang="ru-RU" dirty="0"/>
          </a:p>
        </p:txBody>
      </p:sp>
    </p:spTree>
    <p:extLst>
      <p:ext uri="{BB962C8B-B14F-4D97-AF65-F5344CB8AC3E}">
        <p14:creationId xmlns:p14="http://schemas.microsoft.com/office/powerpoint/2010/main" val="67133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7920880" cy="707886"/>
          </a:xfrm>
          <a:prstGeom prst="rect">
            <a:avLst/>
          </a:prstGeom>
        </p:spPr>
        <p:txBody>
          <a:bodyPr wrap="square">
            <a:spAutoFit/>
          </a:bodyPr>
          <a:lstStyle/>
          <a:p>
            <a:pPr indent="449580" algn="just">
              <a:spcAft>
                <a:spcPts val="0"/>
              </a:spcAft>
            </a:pPr>
            <a:r>
              <a:rPr lang="uk-UA" sz="2000" b="1" dirty="0">
                <a:solidFill>
                  <a:srgbClr val="000000"/>
                </a:solidFill>
                <a:effectLst/>
                <a:latin typeface="Times New Roman"/>
                <a:ea typeface="Times New Roman"/>
              </a:rPr>
              <a:t>Десмургія </a:t>
            </a:r>
            <a:r>
              <a:rPr lang="uk-UA" sz="2000" dirty="0">
                <a:solidFill>
                  <a:srgbClr val="000000"/>
                </a:solidFill>
                <a:effectLst/>
                <a:latin typeface="Times New Roman"/>
                <a:ea typeface="Times New Roman"/>
              </a:rPr>
              <a:t>(</a:t>
            </a:r>
            <a:r>
              <a:rPr lang="uk-UA" sz="2000" dirty="0" err="1">
                <a:solidFill>
                  <a:srgbClr val="000000"/>
                </a:solidFill>
                <a:effectLst/>
                <a:latin typeface="Times New Roman"/>
                <a:ea typeface="Times New Roman"/>
              </a:rPr>
              <a:t>desmos</a:t>
            </a:r>
            <a:r>
              <a:rPr lang="uk-UA" sz="2000" dirty="0">
                <a:solidFill>
                  <a:srgbClr val="000000"/>
                </a:solidFill>
                <a:effectLst/>
                <a:latin typeface="Times New Roman"/>
                <a:ea typeface="Times New Roman"/>
              </a:rPr>
              <a:t> – зв’язок, пов’язка, </a:t>
            </a:r>
            <a:r>
              <a:rPr lang="uk-UA" sz="2000" dirty="0" err="1">
                <a:solidFill>
                  <a:srgbClr val="000000"/>
                </a:solidFill>
                <a:effectLst/>
                <a:latin typeface="Times New Roman"/>
                <a:ea typeface="Times New Roman"/>
              </a:rPr>
              <a:t>егgоn</a:t>
            </a:r>
            <a:r>
              <a:rPr lang="uk-UA" sz="2000" dirty="0">
                <a:solidFill>
                  <a:srgbClr val="000000"/>
                </a:solidFill>
                <a:effectLst/>
                <a:latin typeface="Times New Roman"/>
                <a:ea typeface="Times New Roman"/>
              </a:rPr>
              <a:t> – справа, </a:t>
            </a:r>
            <a:r>
              <a:rPr lang="uk-UA" sz="2000" dirty="0" err="1">
                <a:solidFill>
                  <a:srgbClr val="000000"/>
                </a:solidFill>
                <a:effectLst/>
                <a:latin typeface="Times New Roman"/>
                <a:ea typeface="Times New Roman"/>
              </a:rPr>
              <a:t>грец</a:t>
            </a:r>
            <a:r>
              <a:rPr lang="uk-UA" sz="2000" dirty="0">
                <a:solidFill>
                  <a:srgbClr val="000000"/>
                </a:solidFill>
                <a:effectLst/>
                <a:latin typeface="Times New Roman"/>
                <a:ea typeface="Times New Roman"/>
              </a:rPr>
              <a:t>.) – це розділ хірургії, який вивчає види пов’язок, способи їх накладання.</a:t>
            </a:r>
            <a:endParaRPr lang="ru-RU" sz="2000" dirty="0">
              <a:effectLst/>
              <a:latin typeface="Times New Roman"/>
              <a:ea typeface="Times New Roman"/>
            </a:endParaRPr>
          </a:p>
        </p:txBody>
      </p:sp>
      <p:sp>
        <p:nvSpPr>
          <p:cNvPr id="3" name="Прямоугольник 2"/>
          <p:cNvSpPr/>
          <p:nvPr/>
        </p:nvSpPr>
        <p:spPr>
          <a:xfrm>
            <a:off x="420192" y="1124744"/>
            <a:ext cx="7896224" cy="1323439"/>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Під пов’язкою розуміють перев’язувальний матеріал, який найбільш зручним способом закріплений на поверхні тіла. Найчастіше пов’язку накладають з метою закриття та для попередження інфікування рани і зупинки кровотечі. </a:t>
            </a:r>
            <a:endParaRPr lang="ru-RU" sz="2000" dirty="0">
              <a:effectLst/>
              <a:latin typeface="Times New Roman"/>
              <a:ea typeface="Times New Roman"/>
            </a:endParaRPr>
          </a:p>
        </p:txBody>
      </p:sp>
      <p:sp>
        <p:nvSpPr>
          <p:cNvPr id="4" name="Прямоугольник 3"/>
          <p:cNvSpPr/>
          <p:nvPr/>
        </p:nvSpPr>
        <p:spPr>
          <a:xfrm>
            <a:off x="222029" y="2448183"/>
            <a:ext cx="4582793" cy="400110"/>
          </a:xfrm>
          <a:prstGeom prst="rect">
            <a:avLst/>
          </a:prstGeom>
        </p:spPr>
        <p:txBody>
          <a:bodyPr wrap="none">
            <a:spAutoFit/>
          </a:bodyPr>
          <a:lstStyle/>
          <a:p>
            <a:pPr indent="449580" algn="just">
              <a:spcAft>
                <a:spcPts val="0"/>
              </a:spcAft>
            </a:pPr>
            <a:r>
              <a:rPr lang="uk-UA" sz="2000" dirty="0">
                <a:solidFill>
                  <a:srgbClr val="000000"/>
                </a:solidFill>
                <a:effectLst/>
                <a:latin typeface="Times New Roman"/>
                <a:ea typeface="Times New Roman"/>
              </a:rPr>
              <a:t>Пов’язка складається з двох частин:</a:t>
            </a:r>
            <a:endParaRPr lang="ru-RU" sz="2000" dirty="0">
              <a:effectLst/>
              <a:latin typeface="Times New Roman"/>
              <a:ea typeface="Times New Roman"/>
            </a:endParaRPr>
          </a:p>
        </p:txBody>
      </p:sp>
      <p:sp>
        <p:nvSpPr>
          <p:cNvPr id="5" name="Прямоугольник 4"/>
          <p:cNvSpPr/>
          <p:nvPr/>
        </p:nvSpPr>
        <p:spPr>
          <a:xfrm>
            <a:off x="420192" y="2866572"/>
            <a:ext cx="7896224" cy="1015663"/>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1. Перев’язувального матеріалу, що безпосередньо накладається на рану. Це стерильна марля або марля, змочена в антисептичних розчинах, мазях, тощо.</a:t>
            </a:r>
            <a:endParaRPr lang="ru-RU" sz="2000" dirty="0">
              <a:effectLst/>
              <a:latin typeface="Times New Roman"/>
              <a:ea typeface="Times New Roman"/>
            </a:endParaRPr>
          </a:p>
        </p:txBody>
      </p:sp>
      <p:sp>
        <p:nvSpPr>
          <p:cNvPr id="6" name="Прямоугольник 5"/>
          <p:cNvSpPr/>
          <p:nvPr/>
        </p:nvSpPr>
        <p:spPr>
          <a:xfrm>
            <a:off x="420192" y="3904230"/>
            <a:ext cx="7896224" cy="707886"/>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2. </a:t>
            </a:r>
            <a:r>
              <a:rPr lang="uk-UA" sz="2000" dirty="0" err="1">
                <a:solidFill>
                  <a:srgbClr val="000000"/>
                </a:solidFill>
                <a:effectLst/>
                <a:latin typeface="Times New Roman"/>
                <a:ea typeface="Times New Roman"/>
              </a:rPr>
              <a:t>Фіксувальної</a:t>
            </a:r>
            <a:r>
              <a:rPr lang="uk-UA" sz="2000" dirty="0">
                <a:solidFill>
                  <a:srgbClr val="000000"/>
                </a:solidFill>
                <a:effectLst/>
                <a:latin typeface="Times New Roman"/>
                <a:ea typeface="Times New Roman"/>
              </a:rPr>
              <a:t> частини, яка утримує перев’язувальний матеріал на поверхні тіла.</a:t>
            </a:r>
            <a:endParaRPr lang="ru-RU" sz="2000" dirty="0">
              <a:effectLst/>
              <a:latin typeface="Times New Roman"/>
              <a:ea typeface="Times New Roman"/>
            </a:endParaRPr>
          </a:p>
        </p:txBody>
      </p:sp>
      <p:sp>
        <p:nvSpPr>
          <p:cNvPr id="7" name="Прямоугольник 6"/>
          <p:cNvSpPr/>
          <p:nvPr/>
        </p:nvSpPr>
        <p:spPr>
          <a:xfrm>
            <a:off x="1763688" y="4796550"/>
            <a:ext cx="4858125" cy="400110"/>
          </a:xfrm>
          <a:prstGeom prst="rect">
            <a:avLst/>
          </a:prstGeom>
        </p:spPr>
        <p:txBody>
          <a:bodyPr wrap="none">
            <a:spAutoFit/>
          </a:bodyPr>
          <a:lstStyle/>
          <a:p>
            <a:pPr indent="449580" algn="just">
              <a:spcAft>
                <a:spcPts val="0"/>
              </a:spcAft>
            </a:pPr>
            <a:r>
              <a:rPr lang="uk-UA" sz="2000" b="1" dirty="0">
                <a:solidFill>
                  <a:srgbClr val="000000"/>
                </a:solidFill>
                <a:effectLst/>
                <a:latin typeface="Times New Roman"/>
                <a:ea typeface="Times New Roman"/>
              </a:rPr>
              <a:t>Перев’язка – процес зміни пов’язки.</a:t>
            </a:r>
            <a:endParaRPr lang="ru-RU" sz="2000" b="1" dirty="0">
              <a:effectLst/>
              <a:latin typeface="Times New Roman"/>
              <a:ea typeface="Times New Roman"/>
            </a:endParaRPr>
          </a:p>
        </p:txBody>
      </p:sp>
    </p:spTree>
    <p:extLst>
      <p:ext uri="{BB962C8B-B14F-4D97-AF65-F5344CB8AC3E}">
        <p14:creationId xmlns:p14="http://schemas.microsoft.com/office/powerpoint/2010/main" val="190401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404664"/>
            <a:ext cx="7776864" cy="1938992"/>
          </a:xfrm>
          <a:prstGeom prst="rect">
            <a:avLst/>
          </a:prstGeom>
        </p:spPr>
        <p:txBody>
          <a:bodyPr wrap="square">
            <a:spAutoFit/>
          </a:bodyPr>
          <a:lstStyle/>
          <a:p>
            <a:pPr algn="just"/>
            <a:r>
              <a:rPr lang="uk-UA" sz="2000" i="1" dirty="0">
                <a:solidFill>
                  <a:srgbClr val="000000"/>
                </a:solidFill>
                <a:effectLst/>
                <a:latin typeface="Times New Roman"/>
                <a:ea typeface="Times New Roman"/>
              </a:rPr>
              <a:t>Пов’язка на одне око</a:t>
            </a:r>
            <a:r>
              <a:rPr lang="uk-UA" sz="2000" dirty="0">
                <a:solidFill>
                  <a:srgbClr val="000000"/>
                </a:solidFill>
                <a:effectLst/>
                <a:latin typeface="Times New Roman"/>
                <a:ea typeface="Times New Roman"/>
              </a:rPr>
              <a:t> (монокулярна). Бинтуючи праве око, пов’язку ведуть зліва направо, бинтуючи ліве – справа на ліво. Спочатку роблять циркулярні тури навколо голови, потім бинт ведуть навкіс назад на потилицю, потім під вухом і навкіс догори, закриваючи пошкоджене око. Повторюють коловий, а потім косий тури, закриваючи повністю ділянку ушкодженого </a:t>
            </a:r>
            <a:r>
              <a:rPr lang="uk-UA" sz="2000" dirty="0"/>
              <a:t>ока.</a:t>
            </a:r>
            <a:r>
              <a:rPr lang="uk-UA" sz="2000" dirty="0">
                <a:solidFill>
                  <a:srgbClr val="000000"/>
                </a:solidFill>
                <a:effectLst/>
                <a:latin typeface="Times New Roman"/>
                <a:ea typeface="Times New Roman"/>
              </a:rPr>
              <a:t> </a:t>
            </a:r>
            <a:endParaRPr lang="uk-UA" sz="2000" dirty="0"/>
          </a:p>
        </p:txBody>
      </p:sp>
      <p:pic>
        <p:nvPicPr>
          <p:cNvPr id="11266" name="Picture 2" descr="pvz_ey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7" y="2492896"/>
            <a:ext cx="1877301" cy="2421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30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circle(in)">
                                      <p:cBhvr>
                                        <p:cTn id="12"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88640"/>
            <a:ext cx="7632848" cy="3170099"/>
          </a:xfrm>
          <a:prstGeom prst="rect">
            <a:avLst/>
          </a:prstGeom>
        </p:spPr>
        <p:txBody>
          <a:bodyPr wrap="square">
            <a:spAutoFit/>
          </a:bodyPr>
          <a:lstStyle/>
          <a:p>
            <a:pPr algn="just"/>
            <a:r>
              <a:rPr lang="uk-UA" sz="2000" spc="-20" dirty="0">
                <a:effectLst/>
                <a:latin typeface="Times New Roman"/>
                <a:ea typeface="Times New Roman"/>
              </a:rPr>
              <a:t>На потиличну ділянку і шию накладають </a:t>
            </a:r>
            <a:r>
              <a:rPr lang="uk-UA" sz="2000" i="1" spc="-20" dirty="0">
                <a:effectLst/>
                <a:latin typeface="Times New Roman"/>
                <a:ea typeface="Times New Roman"/>
              </a:rPr>
              <a:t>8-подібну пов’язку</a:t>
            </a:r>
            <a:r>
              <a:rPr lang="uk-UA" sz="2000" spc="-20" dirty="0">
                <a:effectLst/>
                <a:latin typeface="Times New Roman"/>
                <a:ea typeface="Times New Roman"/>
              </a:rPr>
              <a:t>. Починають її двома коловими турами навколо голови, потім над лівим вухом опускають на потиличну ділянку і під правим кутом нижньої щелепи виводять на передню поверхню шиї, із-під лівого кута нижньої щелепи виводять на передню поверхню шиї, із-під лівого кута нижньої щелепи догори через потиличну ділянку над правим вухом виводять до лоба і, поступово змінюючи місце перехрестя косих турів бинта, закривають всю потиличну ділянку. При необхідності закривають шию: до </a:t>
            </a:r>
            <a:r>
              <a:rPr lang="uk-UA" sz="2000" spc="-20" dirty="0" err="1">
                <a:effectLst/>
                <a:latin typeface="Times New Roman"/>
                <a:ea typeface="Times New Roman"/>
              </a:rPr>
              <a:t>вісімкоподібних</a:t>
            </a:r>
            <a:r>
              <a:rPr lang="uk-UA" sz="2000" spc="-20" dirty="0">
                <a:effectLst/>
                <a:latin typeface="Times New Roman"/>
                <a:ea typeface="Times New Roman"/>
              </a:rPr>
              <a:t> турів періодично додають декілька колових турів навколо шиї</a:t>
            </a:r>
            <a:endParaRPr lang="uk-UA" sz="2000" dirty="0"/>
          </a:p>
        </p:txBody>
      </p:sp>
      <p:pic>
        <p:nvPicPr>
          <p:cNvPr id="12290" name="Picture 2" descr="бинт6"/>
          <p:cNvPicPr>
            <a:picLocks noChangeAspect="1" noChangeArrowheads="1"/>
          </p:cNvPicPr>
          <p:nvPr/>
        </p:nvPicPr>
        <p:blipFill>
          <a:blip r:embed="rId2">
            <a:extLst>
              <a:ext uri="{28A0092B-C50C-407E-A947-70E740481C1C}">
                <a14:useLocalDpi xmlns:a14="http://schemas.microsoft.com/office/drawing/2010/main" val="0"/>
              </a:ext>
            </a:extLst>
          </a:blip>
          <a:srcRect r="76140" b="70911"/>
          <a:stretch>
            <a:fillRect/>
          </a:stretch>
        </p:blipFill>
        <p:spPr bwMode="auto">
          <a:xfrm>
            <a:off x="2555776" y="3573016"/>
            <a:ext cx="3216285" cy="2500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712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290"/>
                                        </p:tgtEl>
                                        <p:attrNameLst>
                                          <p:attrName>style.visibility</p:attrName>
                                        </p:attrNameLst>
                                      </p:cBhvr>
                                      <p:to>
                                        <p:strVal val="visible"/>
                                      </p:to>
                                    </p:set>
                                    <p:animEffect transition="in" filter="circle(in)">
                                      <p:cBhvr>
                                        <p:cTn id="12"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90080" y="82368"/>
            <a:ext cx="3840475" cy="461665"/>
          </a:xfrm>
          <a:prstGeom prst="rect">
            <a:avLst/>
          </a:prstGeom>
        </p:spPr>
        <p:txBody>
          <a:bodyPr wrap="none">
            <a:spAutoFit/>
          </a:bodyPr>
          <a:lstStyle/>
          <a:p>
            <a:pPr indent="450215" algn="ctr">
              <a:spcAft>
                <a:spcPts val="0"/>
              </a:spcAft>
            </a:pPr>
            <a:r>
              <a:rPr lang="uk-UA" sz="2400" b="1" dirty="0">
                <a:solidFill>
                  <a:srgbClr val="000000"/>
                </a:solidFill>
                <a:effectLst/>
                <a:latin typeface="Arial"/>
              </a:rPr>
              <a:t>Пов’язки на кінцівки</a:t>
            </a:r>
            <a:r>
              <a:rPr lang="uk-UA" sz="2400" b="0" dirty="0">
                <a:solidFill>
                  <a:srgbClr val="000000"/>
                </a:solidFill>
                <a:effectLst/>
                <a:latin typeface="Arial"/>
              </a:rPr>
              <a:t>.</a:t>
            </a:r>
            <a:endParaRPr lang="ru-RU" sz="2400" b="1" dirty="0">
              <a:effectLst/>
              <a:latin typeface="Times New Roman"/>
            </a:endParaRPr>
          </a:p>
        </p:txBody>
      </p:sp>
      <p:sp>
        <p:nvSpPr>
          <p:cNvPr id="3" name="Прямоугольник 2"/>
          <p:cNvSpPr/>
          <p:nvPr/>
        </p:nvSpPr>
        <p:spPr>
          <a:xfrm>
            <a:off x="2555776" y="540472"/>
            <a:ext cx="6264696" cy="5909310"/>
          </a:xfrm>
          <a:prstGeom prst="rect">
            <a:avLst/>
          </a:prstGeom>
        </p:spPr>
        <p:txBody>
          <a:bodyPr wrap="square">
            <a:spAutoFit/>
          </a:bodyPr>
          <a:lstStyle/>
          <a:p>
            <a:pPr algn="just"/>
            <a:r>
              <a:rPr lang="uk-UA" dirty="0">
                <a:effectLst/>
                <a:latin typeface="Times New Roman"/>
                <a:ea typeface="Times New Roman"/>
              </a:rPr>
              <a:t>Серед пов’язок, які надійно фіксують плечовий пояс і плече до грудної клітки, найбільш розповсюдженою є пов’язка ДЕЗО. Її використовують при наданні першої допомоги при переломі плеча, ключиці. Перед накладанням пов’язки руку згинають під прямим кутом у ліктьовому суглобі, у </a:t>
            </a:r>
            <a:r>
              <a:rPr lang="uk-UA" dirty="0" err="1">
                <a:effectLst/>
                <a:latin typeface="Times New Roman"/>
                <a:ea typeface="Times New Roman"/>
              </a:rPr>
              <a:t>підпахову</a:t>
            </a:r>
            <a:r>
              <a:rPr lang="uk-UA" dirty="0">
                <a:effectLst/>
                <a:latin typeface="Times New Roman"/>
                <a:ea typeface="Times New Roman"/>
              </a:rPr>
              <a:t> западину вкладають валик із вати. Декількома коловими турами плече фіксують до грудної клітки. Напрямок турів – від здорового боку до ушкодженого. Наступний тур бинта ведуть крізь </a:t>
            </a:r>
            <a:r>
              <a:rPr lang="uk-UA" dirty="0" err="1">
                <a:effectLst/>
                <a:latin typeface="Times New Roman"/>
                <a:ea typeface="Times New Roman"/>
              </a:rPr>
              <a:t>підпахвову</a:t>
            </a:r>
            <a:r>
              <a:rPr lang="uk-UA" dirty="0">
                <a:effectLst/>
                <a:latin typeface="Times New Roman"/>
                <a:ea typeface="Times New Roman"/>
              </a:rPr>
              <a:t> западину здорового боку передньої поверхні грудної клітки, крізь надпліччя хворого боку позаду бинт опускають донизу під лікоть і, охоплюючи передпліччя знизу, проводять у </a:t>
            </a:r>
            <a:r>
              <a:rPr lang="uk-UA" dirty="0" err="1">
                <a:effectLst/>
                <a:latin typeface="Times New Roman"/>
                <a:ea typeface="Times New Roman"/>
              </a:rPr>
              <a:t>підпахову</a:t>
            </a:r>
            <a:r>
              <a:rPr lang="uk-UA" dirty="0">
                <a:effectLst/>
                <a:latin typeface="Times New Roman"/>
                <a:ea typeface="Times New Roman"/>
              </a:rPr>
              <a:t> западину здорового боку. Позаду бинт проводять упоперек хворого надпліччя, перекидають крізь нього і опускають вниз попереду плеча під лікоть і далі упоперек спини навкіс догори і через </a:t>
            </a:r>
            <a:r>
              <a:rPr lang="uk-UA" dirty="0" err="1">
                <a:effectLst/>
                <a:latin typeface="Times New Roman"/>
                <a:ea typeface="Times New Roman"/>
              </a:rPr>
              <a:t>підпахову</a:t>
            </a:r>
            <a:r>
              <a:rPr lang="uk-UA" dirty="0">
                <a:effectLst/>
                <a:latin typeface="Times New Roman"/>
                <a:ea typeface="Times New Roman"/>
              </a:rPr>
              <a:t> западину виводять на передню поверхню грудної клітки. Подалі косі тури (2, 3, 4) повторюють декілька разів до повної фіксації плечового поясу. Слід відмітити, що при накладанні пов’язки ДЕЗО тури бинта ніколи не перекидають через здорове плече, а косі тури бинта накладають по передній і задній поверхнях грудної клітки, утворюючи правильні трикутники </a:t>
            </a:r>
            <a:endParaRPr lang="uk-UA" dirty="0"/>
          </a:p>
        </p:txBody>
      </p:sp>
      <p:pic>
        <p:nvPicPr>
          <p:cNvPr id="13314" name="Picture 2" descr="д1"/>
          <p:cNvPicPr>
            <a:picLocks noChangeAspect="1" noChangeArrowheads="1"/>
          </p:cNvPicPr>
          <p:nvPr/>
        </p:nvPicPr>
        <p:blipFill rotWithShape="1">
          <a:blip r:embed="rId2">
            <a:lum bright="6000" contrast="6000"/>
            <a:extLst>
              <a:ext uri="{28A0092B-C50C-407E-A947-70E740481C1C}">
                <a14:useLocalDpi xmlns:a14="http://schemas.microsoft.com/office/drawing/2010/main" val="0"/>
              </a:ext>
            </a:extLst>
          </a:blip>
          <a:srcRect r="78026" b="51086"/>
          <a:stretch/>
        </p:blipFill>
        <p:spPr bwMode="auto">
          <a:xfrm>
            <a:off x="361886" y="1628801"/>
            <a:ext cx="2193890" cy="3160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Прямоугольник 3"/>
          <p:cNvSpPr/>
          <p:nvPr/>
        </p:nvSpPr>
        <p:spPr>
          <a:xfrm>
            <a:off x="269776" y="4797195"/>
            <a:ext cx="2286000" cy="1200329"/>
          </a:xfrm>
          <a:prstGeom prst="rect">
            <a:avLst/>
          </a:prstGeom>
        </p:spPr>
        <p:txBody>
          <a:bodyPr wrap="square">
            <a:spAutoFit/>
          </a:bodyPr>
          <a:lstStyle/>
          <a:p>
            <a:pPr algn="ctr"/>
            <a:r>
              <a:rPr lang="uk-UA" dirty="0">
                <a:effectLst/>
                <a:latin typeface="Times New Roman"/>
                <a:ea typeface="Times New Roman"/>
              </a:rPr>
              <a:t>Пов’язка ДЕЗО накладена за допомогою сучасних матеріалів</a:t>
            </a:r>
            <a:endParaRPr lang="uk-UA" dirty="0"/>
          </a:p>
        </p:txBody>
      </p:sp>
    </p:spTree>
    <p:extLst>
      <p:ext uri="{BB962C8B-B14F-4D97-AF65-F5344CB8AC3E}">
        <p14:creationId xmlns:p14="http://schemas.microsoft.com/office/powerpoint/2010/main" val="442762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3314"/>
                                        </p:tgtEl>
                                        <p:attrNameLst>
                                          <p:attrName>style.visibility</p:attrName>
                                        </p:attrNameLst>
                                      </p:cBhvr>
                                      <p:to>
                                        <p:strVal val="visible"/>
                                      </p:to>
                                    </p:set>
                                    <p:animEffect transition="in" filter="circle(in)">
                                      <p:cBhvr>
                                        <p:cTn id="18" dur="2000"/>
                                        <p:tgtEl>
                                          <p:spTgt spid="133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гол3"/>
          <p:cNvPicPr>
            <a:picLocks noChangeAspect="1" noChangeArrowheads="1"/>
          </p:cNvPicPr>
          <p:nvPr/>
        </p:nvPicPr>
        <p:blipFill>
          <a:blip r:embed="rId2">
            <a:extLst>
              <a:ext uri="{28A0092B-C50C-407E-A947-70E740481C1C}">
                <a14:useLocalDpi xmlns:a14="http://schemas.microsoft.com/office/drawing/2010/main" val="0"/>
              </a:ext>
            </a:extLst>
          </a:blip>
          <a:srcRect r="79126" b="32153"/>
          <a:stretch>
            <a:fillRect/>
          </a:stretch>
        </p:blipFill>
        <p:spPr bwMode="auto">
          <a:xfrm>
            <a:off x="4932040" y="2780928"/>
            <a:ext cx="1865508" cy="3922350"/>
          </a:xfrm>
          <a:prstGeom prst="rect">
            <a:avLst/>
          </a:prstGeom>
          <a:noFill/>
          <a:extLst>
            <a:ext uri="{909E8E84-426E-40DD-AFC4-6F175D3DCCD1}">
              <a14:hiddenFill xmlns:a14="http://schemas.microsoft.com/office/drawing/2010/main">
                <a:solidFill>
                  <a:srgbClr val="FFFFFF"/>
                </a:solidFill>
              </a14:hiddenFill>
            </a:ext>
          </a:extLst>
        </p:spPr>
      </p:pic>
      <p:pic>
        <p:nvPicPr>
          <p:cNvPr id="14337" name="Picture 1" descr="нога1"/>
          <p:cNvPicPr>
            <a:picLocks noChangeAspect="1" noChangeArrowheads="1"/>
          </p:cNvPicPr>
          <p:nvPr/>
        </p:nvPicPr>
        <p:blipFill>
          <a:blip r:embed="rId3">
            <a:extLst>
              <a:ext uri="{28A0092B-C50C-407E-A947-70E740481C1C}">
                <a14:useLocalDpi xmlns:a14="http://schemas.microsoft.com/office/drawing/2010/main" val="0"/>
              </a:ext>
            </a:extLst>
          </a:blip>
          <a:srcRect r="42760"/>
          <a:stretch>
            <a:fillRect/>
          </a:stretch>
        </p:blipFill>
        <p:spPr bwMode="auto">
          <a:xfrm>
            <a:off x="2339752" y="2622056"/>
            <a:ext cx="1584176" cy="41080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Rectangle 5"/>
          <p:cNvSpPr>
            <a:spLocks noChangeArrowheads="1"/>
          </p:cNvSpPr>
          <p:nvPr/>
        </p:nvSpPr>
        <p:spPr bwMode="auto">
          <a:xfrm rot="10800000" flipV="1">
            <a:off x="611560" y="505552"/>
            <a:ext cx="7776864"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indent="457200" algn="just" fontAlgn="base">
              <a:spcBef>
                <a:spcPct val="0"/>
              </a:spcBef>
              <a:spcAft>
                <a:spcPct val="0"/>
              </a:spcAft>
            </a:pPr>
            <a:r>
              <a:rPr lang="uk-UA" altLang="ru-RU" sz="2000" dirty="0">
                <a:latin typeface="Times New Roman"/>
                <a:ea typeface="Times New Roman"/>
              </a:rPr>
              <a:t>На гомілково-ступневий суглоб накладається 8-подібна пов’язка, її починають циркулярним туром на нижній третині гомілки, потім бинт навкіс опускають на тил ступні, роблять оберт навколо ступні, піднімають догори, де перехрещують з попереднім туром і закріплюють на гомілці (рис А). На сьогоднішній день промисловість випускає еластичну пов’язку на гомілковостопний суглоб (рис. Б).</a:t>
            </a:r>
          </a:p>
        </p:txBody>
      </p:sp>
    </p:spTree>
    <p:extLst>
      <p:ext uri="{BB962C8B-B14F-4D97-AF65-F5344CB8AC3E}">
        <p14:creationId xmlns:p14="http://schemas.microsoft.com/office/powerpoint/2010/main" val="388460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4337"/>
                                        </p:tgtEl>
                                        <p:attrNameLst>
                                          <p:attrName>style.visibility</p:attrName>
                                        </p:attrNameLst>
                                      </p:cBhvr>
                                      <p:to>
                                        <p:strVal val="visible"/>
                                      </p:to>
                                    </p:set>
                                    <p:animEffect transition="in" filter="circle(in)">
                                      <p:cBhvr>
                                        <p:cTn id="12" dur="2000"/>
                                        <p:tgtEl>
                                          <p:spTgt spid="1433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4338"/>
                                        </p:tgtEl>
                                        <p:attrNameLst>
                                          <p:attrName>style.visibility</p:attrName>
                                        </p:attrNameLst>
                                      </p:cBhvr>
                                      <p:to>
                                        <p:strVal val="visible"/>
                                      </p:to>
                                    </p:set>
                                    <p:animEffect transition="in" filter="circle(in)">
                                      <p:cBhvr>
                                        <p:cTn id="1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75656" y="332656"/>
            <a:ext cx="6552728" cy="369332"/>
          </a:xfrm>
          <a:prstGeom prst="rect">
            <a:avLst/>
          </a:prstGeom>
        </p:spPr>
        <p:txBody>
          <a:bodyPr wrap="square">
            <a:spAutoFit/>
          </a:bodyPr>
          <a:lstStyle/>
          <a:p>
            <a:pPr indent="457200" algn="just">
              <a:spcAft>
                <a:spcPts val="0"/>
              </a:spcAft>
            </a:pPr>
            <a:r>
              <a:rPr lang="uk-UA" b="1" dirty="0">
                <a:solidFill>
                  <a:srgbClr val="000000"/>
                </a:solidFill>
                <a:effectLst/>
                <a:latin typeface="Times New Roman"/>
                <a:ea typeface="Times New Roman"/>
              </a:rPr>
              <a:t>Індивідуальний перев’язувальний пакет (ІПП)</a:t>
            </a:r>
            <a:endParaRPr lang="ru-RU" dirty="0">
              <a:effectLst/>
              <a:latin typeface="Times New Roman"/>
              <a:ea typeface="Times New Roman"/>
            </a:endParaRPr>
          </a:p>
        </p:txBody>
      </p:sp>
      <p:sp>
        <p:nvSpPr>
          <p:cNvPr id="5" name="Rectangle 4"/>
          <p:cNvSpPr>
            <a:spLocks noChangeArrowheads="1"/>
          </p:cNvSpPr>
          <p:nvPr/>
        </p:nvSpPr>
        <p:spPr bwMode="auto">
          <a:xfrm rot="10800000" flipV="1">
            <a:off x="251520" y="701988"/>
            <a:ext cx="8209756"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0" fontAlgn="base" latinLnBrk="0" hangingPunct="0">
              <a:lnSpc>
                <a:spcPct val="100000"/>
              </a:lnSpc>
              <a:spcBef>
                <a:spcPct val="0"/>
              </a:spcBef>
              <a:spcAft>
                <a:spcPct val="0"/>
              </a:spcAft>
              <a:buClrTx/>
              <a:buSzTx/>
              <a:buFontTx/>
              <a:buNone/>
              <a:tabLst/>
            </a:pPr>
            <a:r>
              <a:rPr lang="uk-UA" altLang="ru-RU" sz="2000" dirty="0">
                <a:latin typeface="Times New Roman"/>
                <a:ea typeface="Times New Roman"/>
              </a:rPr>
              <a:t>Перев’язувальний пакет – стерильний матеріал у вигляді двох ватно-марлевих подушечок, одна з яких закріплена на кінці бинта нерухомо, а інша – вільно переміщується. Першу частину кладуть на рану, а другу (при наскрізному пораненні) – на другу рану. ІПП упакований в прогумований герметично закритий чохол (зразок воєнного часу), або загорнутий в два шари пергаментного паперу. На упаковці пакету надруковані правила користування ним.</a:t>
            </a:r>
          </a:p>
        </p:txBody>
      </p:sp>
      <p:sp>
        <p:nvSpPr>
          <p:cNvPr id="6" name="Прямоугольник 5"/>
          <p:cNvSpPr/>
          <p:nvPr/>
        </p:nvSpPr>
        <p:spPr>
          <a:xfrm>
            <a:off x="251518" y="2944178"/>
            <a:ext cx="8209757" cy="646331"/>
          </a:xfrm>
          <a:prstGeom prst="rect">
            <a:avLst/>
          </a:prstGeom>
        </p:spPr>
        <p:txBody>
          <a:bodyPr wrap="square">
            <a:spAutoFit/>
          </a:bodyPr>
          <a:lstStyle/>
          <a:p>
            <a:pPr indent="457200" algn="just">
              <a:spcAft>
                <a:spcPts val="0"/>
              </a:spcAft>
            </a:pPr>
            <a:r>
              <a:rPr lang="uk-UA" dirty="0">
                <a:effectLst/>
                <a:latin typeface="Times New Roman"/>
                <a:ea typeface="Times New Roman"/>
              </a:rPr>
              <a:t>Під час надання першої допомоги при різноманітних пораненнях необхідно суворо дотримуватися правил асептики і антисептики. </a:t>
            </a:r>
            <a:endParaRPr lang="ru-RU" dirty="0">
              <a:effectLst/>
              <a:latin typeface="Times New Roman"/>
              <a:ea typeface="Times New Roman"/>
            </a:endParaRPr>
          </a:p>
        </p:txBody>
      </p:sp>
      <p:sp>
        <p:nvSpPr>
          <p:cNvPr id="7" name="Прямоугольник 6"/>
          <p:cNvSpPr/>
          <p:nvPr/>
        </p:nvSpPr>
        <p:spPr>
          <a:xfrm>
            <a:off x="251519" y="3590509"/>
            <a:ext cx="3199915" cy="507831"/>
          </a:xfrm>
          <a:prstGeom prst="rect">
            <a:avLst/>
          </a:prstGeom>
        </p:spPr>
        <p:txBody>
          <a:bodyPr wrap="none">
            <a:spAutoFit/>
          </a:bodyPr>
          <a:lstStyle/>
          <a:p>
            <a:pPr indent="457200" algn="just">
              <a:lnSpc>
                <a:spcPct val="150000"/>
              </a:lnSpc>
              <a:spcAft>
                <a:spcPts val="0"/>
              </a:spcAft>
            </a:pPr>
            <a:r>
              <a:rPr lang="uk-UA" dirty="0">
                <a:effectLst/>
                <a:latin typeface="Times New Roman"/>
                <a:ea typeface="Times New Roman"/>
              </a:rPr>
              <a:t>Правила накладання ІПП:</a:t>
            </a:r>
            <a:endParaRPr lang="ru-RU" dirty="0">
              <a:effectLst/>
              <a:latin typeface="Times New Roman"/>
              <a:ea typeface="Times New Roman"/>
            </a:endParaRPr>
          </a:p>
        </p:txBody>
      </p:sp>
      <p:sp>
        <p:nvSpPr>
          <p:cNvPr id="8" name="Прямоугольник 7"/>
          <p:cNvSpPr/>
          <p:nvPr/>
        </p:nvSpPr>
        <p:spPr>
          <a:xfrm>
            <a:off x="269216" y="4098340"/>
            <a:ext cx="8335232" cy="369332"/>
          </a:xfrm>
          <a:prstGeom prst="rect">
            <a:avLst/>
          </a:prstGeom>
        </p:spPr>
        <p:txBody>
          <a:bodyPr wrap="square">
            <a:spAutoFit/>
          </a:bodyPr>
          <a:lstStyle/>
          <a:p>
            <a:pPr marL="342900" lvl="0" indent="-342900" algn="just">
              <a:spcAft>
                <a:spcPts val="0"/>
              </a:spcAft>
              <a:buFont typeface="Courier New"/>
              <a:buChar char="-"/>
              <a:tabLst>
                <a:tab pos="678180" algn="l"/>
              </a:tabLst>
            </a:pPr>
            <a:r>
              <a:rPr lang="uk-UA" dirty="0">
                <a:solidFill>
                  <a:srgbClr val="000000"/>
                </a:solidFill>
                <a:effectLst/>
                <a:latin typeface="Times New Roman"/>
                <a:ea typeface="Times New Roman"/>
                <a:cs typeface="Times New Roman"/>
              </a:rPr>
              <a:t>не можна торкатися рани пальцями, нестерильним інструментом;</a:t>
            </a:r>
            <a:endParaRPr lang="ru-RU" dirty="0">
              <a:effectLst/>
              <a:latin typeface="Times New Roman"/>
              <a:ea typeface="Times New Roman"/>
              <a:cs typeface="Times New Roman"/>
            </a:endParaRPr>
          </a:p>
        </p:txBody>
      </p:sp>
      <p:sp>
        <p:nvSpPr>
          <p:cNvPr id="9" name="Прямоугольник 8"/>
          <p:cNvSpPr/>
          <p:nvPr/>
        </p:nvSpPr>
        <p:spPr>
          <a:xfrm>
            <a:off x="269215" y="4468508"/>
            <a:ext cx="8192059" cy="646331"/>
          </a:xfrm>
          <a:prstGeom prst="rect">
            <a:avLst/>
          </a:prstGeom>
        </p:spPr>
        <p:txBody>
          <a:bodyPr wrap="square">
            <a:spAutoFit/>
          </a:bodyPr>
          <a:lstStyle/>
          <a:p>
            <a:pPr marL="342900" lvl="0" indent="-342900" algn="just">
              <a:spcAft>
                <a:spcPts val="0"/>
              </a:spcAft>
              <a:buFont typeface="Courier New"/>
              <a:buChar char="-"/>
              <a:tabLst>
                <a:tab pos="678180" algn="l"/>
              </a:tabLst>
            </a:pPr>
            <a:r>
              <a:rPr lang="uk-UA" dirty="0">
                <a:solidFill>
                  <a:srgbClr val="000000"/>
                </a:solidFill>
                <a:effectLst/>
                <a:latin typeface="Times New Roman"/>
                <a:ea typeface="Times New Roman"/>
                <a:cs typeface="Times New Roman"/>
              </a:rPr>
              <a:t>шкіру навколо рани необхідно змастити спиртовим розчином йоду або іншим антисептиком;</a:t>
            </a:r>
            <a:endParaRPr lang="ru-RU" dirty="0">
              <a:effectLst/>
              <a:latin typeface="Times New Roman"/>
              <a:ea typeface="Times New Roman"/>
              <a:cs typeface="Times New Roman"/>
            </a:endParaRPr>
          </a:p>
        </p:txBody>
      </p:sp>
      <p:sp>
        <p:nvSpPr>
          <p:cNvPr id="10" name="Прямоугольник 9"/>
          <p:cNvSpPr/>
          <p:nvPr/>
        </p:nvSpPr>
        <p:spPr>
          <a:xfrm>
            <a:off x="251518" y="5114839"/>
            <a:ext cx="8209756" cy="646331"/>
          </a:xfrm>
          <a:prstGeom prst="rect">
            <a:avLst/>
          </a:prstGeom>
        </p:spPr>
        <p:txBody>
          <a:bodyPr wrap="square">
            <a:spAutoFit/>
          </a:bodyPr>
          <a:lstStyle/>
          <a:p>
            <a:pPr marL="342900" lvl="0" indent="-342900" algn="just">
              <a:spcAft>
                <a:spcPts val="0"/>
              </a:spcAft>
              <a:buFont typeface="Courier New"/>
              <a:buChar char="-"/>
              <a:tabLst>
                <a:tab pos="678180" algn="l"/>
              </a:tabLst>
            </a:pPr>
            <a:r>
              <a:rPr lang="uk-UA" dirty="0">
                <a:solidFill>
                  <a:srgbClr val="000000"/>
                </a:solidFill>
                <a:effectLst/>
                <a:latin typeface="Times New Roman"/>
                <a:ea typeface="Times New Roman"/>
                <a:cs typeface="Times New Roman"/>
              </a:rPr>
              <a:t>розгортати пакет необхідно таким чином, щоб не торкатися руками тих поверхонь ватно-марлевих подушечок, які будуть накладатися на рану;</a:t>
            </a:r>
            <a:endParaRPr lang="ru-RU" dirty="0">
              <a:effectLst/>
              <a:latin typeface="Times New Roman"/>
              <a:ea typeface="Times New Roman"/>
              <a:cs typeface="Times New Roman"/>
            </a:endParaRPr>
          </a:p>
        </p:txBody>
      </p:sp>
      <p:sp>
        <p:nvSpPr>
          <p:cNvPr id="11" name="Прямоугольник 10"/>
          <p:cNvSpPr/>
          <p:nvPr/>
        </p:nvSpPr>
        <p:spPr>
          <a:xfrm>
            <a:off x="270770" y="5761170"/>
            <a:ext cx="8333677" cy="646331"/>
          </a:xfrm>
          <a:prstGeom prst="rect">
            <a:avLst/>
          </a:prstGeom>
        </p:spPr>
        <p:txBody>
          <a:bodyPr wrap="square">
            <a:spAutoFit/>
          </a:bodyPr>
          <a:lstStyle/>
          <a:p>
            <a:pPr marL="342900" lvl="0" indent="-342900" algn="just">
              <a:spcAft>
                <a:spcPts val="0"/>
              </a:spcAft>
              <a:buFont typeface="Courier New"/>
              <a:buChar char="-"/>
              <a:tabLst>
                <a:tab pos="678180" algn="l"/>
              </a:tabLst>
            </a:pPr>
            <a:r>
              <a:rPr lang="uk-UA" dirty="0">
                <a:solidFill>
                  <a:srgbClr val="000000"/>
                </a:solidFill>
                <a:effectLst/>
                <a:latin typeface="Times New Roman"/>
                <a:ea typeface="Times New Roman"/>
                <a:cs typeface="Times New Roman"/>
              </a:rPr>
              <a:t>при накладанні пов’язки лівою рукою необхідно тримати марлеві подушечки, накладені на рану, а правою утримувати головку бинта. </a:t>
            </a:r>
            <a:endParaRPr lang="ru-RU" dirty="0">
              <a:effectLst/>
              <a:latin typeface="Times New Roman"/>
              <a:ea typeface="Times New Roman"/>
              <a:cs typeface="Times New Roman"/>
            </a:endParaRPr>
          </a:p>
        </p:txBody>
      </p:sp>
    </p:spTree>
    <p:extLst>
      <p:ext uri="{BB962C8B-B14F-4D97-AF65-F5344CB8AC3E}">
        <p14:creationId xmlns:p14="http://schemas.microsoft.com/office/powerpoint/2010/main" val="2459703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0-#ppt_w/2"/>
                                          </p:val>
                                        </p:tav>
                                        <p:tav tm="100000">
                                          <p:val>
                                            <p:strVal val="#ppt_x"/>
                                          </p:val>
                                        </p:tav>
                                      </p:tavLst>
                                    </p:anim>
                                    <p:anim calcmode="lin" valueType="num">
                                      <p:cBhvr additive="base">
                                        <p:cTn id="19"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500" fill="hold"/>
                                        <p:tgtEl>
                                          <p:spTgt spid="7"/>
                                        </p:tgtEl>
                                        <p:attrNameLst>
                                          <p:attrName>ppt_x</p:attrName>
                                        </p:attrNameLst>
                                      </p:cBhvr>
                                      <p:tavLst>
                                        <p:tav tm="0">
                                          <p:val>
                                            <p:strVal val="0-#ppt_w/2"/>
                                          </p:val>
                                        </p:tav>
                                        <p:tav tm="100000">
                                          <p:val>
                                            <p:strVal val="#ppt_x"/>
                                          </p:val>
                                        </p:tav>
                                      </p:tavLst>
                                    </p:anim>
                                    <p:anim calcmode="lin" valueType="num">
                                      <p:cBhvr additive="base">
                                        <p:cTn id="25"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0-#ppt_w/2"/>
                                          </p:val>
                                        </p:tav>
                                        <p:tav tm="100000">
                                          <p:val>
                                            <p:strVal val="#ppt_x"/>
                                          </p:val>
                                        </p:tav>
                                      </p:tavLst>
                                    </p:anim>
                                    <p:anim calcmode="lin" valueType="num">
                                      <p:cBhvr additive="base">
                                        <p:cTn id="31"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0-#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0-#ppt_w/2"/>
                                          </p:val>
                                        </p:tav>
                                        <p:tav tm="100000">
                                          <p:val>
                                            <p:strVal val="#ppt_x"/>
                                          </p:val>
                                        </p:tav>
                                      </p:tavLst>
                                    </p:anim>
                                    <p:anim calcmode="lin" valueType="num">
                                      <p:cBhvr additive="base">
                                        <p:cTn id="4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0-#ppt_w/2"/>
                                          </p:val>
                                        </p:tav>
                                        <p:tav tm="100000">
                                          <p:val>
                                            <p:strVal val="#ppt_x"/>
                                          </p:val>
                                        </p:tav>
                                      </p:tavLst>
                                    </p:anim>
                                    <p:anim calcmode="lin" valueType="num">
                                      <p:cBhvr additive="base">
                                        <p:cTn id="4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8" grpId="0"/>
      <p:bldP spid="9"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588D787-6326-F8CA-2473-F1500915C09D}"/>
              </a:ext>
            </a:extLst>
          </p:cNvPr>
          <p:cNvSpPr txBox="1"/>
          <p:nvPr/>
        </p:nvSpPr>
        <p:spPr>
          <a:xfrm>
            <a:off x="2802124" y="2564904"/>
            <a:ext cx="3661580" cy="707886"/>
          </a:xfrm>
          <a:prstGeom prst="rect">
            <a:avLst/>
          </a:prstGeom>
          <a:noFill/>
        </p:spPr>
        <p:txBody>
          <a:bodyPr wrap="none" rtlCol="0">
            <a:spAutoFit/>
          </a:bodyPr>
          <a:lstStyle/>
          <a:p>
            <a:r>
              <a:rPr lang="uk-UA" sz="4000" b="1" dirty="0"/>
              <a:t>Дякую за увагу </a:t>
            </a:r>
            <a:endParaRPr lang="ru-RU" sz="4000" b="1" dirty="0"/>
          </a:p>
        </p:txBody>
      </p:sp>
    </p:spTree>
    <p:extLst>
      <p:ext uri="{BB962C8B-B14F-4D97-AF65-F5344CB8AC3E}">
        <p14:creationId xmlns:p14="http://schemas.microsoft.com/office/powerpoint/2010/main" val="574465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548680"/>
            <a:ext cx="7920880" cy="400110"/>
          </a:xfrm>
          <a:prstGeom prst="rect">
            <a:avLst/>
          </a:prstGeom>
        </p:spPr>
        <p:txBody>
          <a:bodyPr wrap="square">
            <a:spAutoFit/>
          </a:bodyPr>
          <a:lstStyle/>
          <a:p>
            <a:pPr indent="449580" algn="just">
              <a:spcAft>
                <a:spcPts val="0"/>
              </a:spcAft>
            </a:pPr>
            <a:r>
              <a:rPr lang="uk-UA" sz="2000" dirty="0">
                <a:effectLst/>
                <a:latin typeface="Times New Roman"/>
                <a:ea typeface="Times New Roman"/>
              </a:rPr>
              <a:t>В залежності від мети, з якою накладають пов’язку, розрізняють: </a:t>
            </a:r>
            <a:endParaRPr lang="ru-RU" sz="2000" dirty="0">
              <a:effectLst/>
              <a:latin typeface="Times New Roman"/>
              <a:ea typeface="Times New Roman"/>
            </a:endParaRPr>
          </a:p>
        </p:txBody>
      </p:sp>
      <p:sp>
        <p:nvSpPr>
          <p:cNvPr id="3" name="Прямоугольник 2"/>
          <p:cNvSpPr/>
          <p:nvPr/>
        </p:nvSpPr>
        <p:spPr>
          <a:xfrm>
            <a:off x="395536" y="948790"/>
            <a:ext cx="8136904" cy="707886"/>
          </a:xfrm>
          <a:prstGeom prst="rect">
            <a:avLst/>
          </a:prstGeom>
        </p:spPr>
        <p:txBody>
          <a:bodyPr wrap="square">
            <a:spAutoFit/>
          </a:bodyPr>
          <a:lstStyle/>
          <a:p>
            <a:pPr marL="342900" lvl="0" indent="-342900" algn="just">
              <a:spcAft>
                <a:spcPts val="0"/>
              </a:spcAft>
              <a:buFont typeface="Courier New"/>
              <a:buChar char="-"/>
              <a:tabLst>
                <a:tab pos="1127760" algn="l"/>
              </a:tabLst>
            </a:pPr>
            <a:r>
              <a:rPr lang="uk-UA" sz="2000" dirty="0">
                <a:effectLst/>
                <a:latin typeface="Times New Roman"/>
                <a:ea typeface="Times New Roman"/>
                <a:cs typeface="Times New Roman"/>
              </a:rPr>
              <a:t>захисні пов’язки, які захищають рани від висихання, забруднення і </a:t>
            </a:r>
            <a:r>
              <a:rPr lang="uk-UA" sz="2000" spc="-20" dirty="0">
                <a:effectLst/>
                <a:latin typeface="Times New Roman"/>
                <a:ea typeface="Times New Roman"/>
                <a:cs typeface="Times New Roman"/>
              </a:rPr>
              <a:t>механічного подразнення; </a:t>
            </a:r>
            <a:endParaRPr lang="ru-RU" sz="2000" dirty="0">
              <a:effectLst/>
              <a:latin typeface="Times New Roman"/>
              <a:ea typeface="Times New Roman"/>
              <a:cs typeface="Times New Roman"/>
            </a:endParaRPr>
          </a:p>
        </p:txBody>
      </p:sp>
      <p:sp>
        <p:nvSpPr>
          <p:cNvPr id="4" name="Прямоугольник 3"/>
          <p:cNvSpPr/>
          <p:nvPr/>
        </p:nvSpPr>
        <p:spPr>
          <a:xfrm>
            <a:off x="395536" y="1656676"/>
            <a:ext cx="8136904" cy="707886"/>
          </a:xfrm>
          <a:prstGeom prst="rect">
            <a:avLst/>
          </a:prstGeom>
        </p:spPr>
        <p:txBody>
          <a:bodyPr wrap="square">
            <a:spAutoFit/>
          </a:bodyPr>
          <a:lstStyle/>
          <a:p>
            <a:pPr marL="342900" lvl="0" indent="-342900" algn="just">
              <a:spcAft>
                <a:spcPts val="0"/>
              </a:spcAft>
              <a:buFont typeface="Courier New"/>
              <a:buChar char="-"/>
              <a:tabLst>
                <a:tab pos="1127760" algn="l"/>
              </a:tabLst>
            </a:pPr>
            <a:r>
              <a:rPr lang="uk-UA" sz="2000" spc="-20" dirty="0">
                <a:effectLst/>
                <a:latin typeface="Times New Roman"/>
                <a:ea typeface="Times New Roman"/>
                <a:cs typeface="Times New Roman"/>
              </a:rPr>
              <a:t>здавлювані пов’язки: вони постійно тиснуть на будь-яку ділянку тіла (частіше застосовуються для зупинки кровотечі);</a:t>
            </a:r>
            <a:endParaRPr lang="ru-RU" sz="2000" dirty="0">
              <a:effectLst/>
              <a:latin typeface="Times New Roman"/>
              <a:ea typeface="Times New Roman"/>
              <a:cs typeface="Times New Roman"/>
            </a:endParaRPr>
          </a:p>
        </p:txBody>
      </p:sp>
      <p:sp>
        <p:nvSpPr>
          <p:cNvPr id="5" name="Прямоугольник 4"/>
          <p:cNvSpPr/>
          <p:nvPr/>
        </p:nvSpPr>
        <p:spPr>
          <a:xfrm>
            <a:off x="420192" y="2364562"/>
            <a:ext cx="8112248" cy="707886"/>
          </a:xfrm>
          <a:prstGeom prst="rect">
            <a:avLst/>
          </a:prstGeom>
        </p:spPr>
        <p:txBody>
          <a:bodyPr wrap="square">
            <a:spAutoFit/>
          </a:bodyPr>
          <a:lstStyle/>
          <a:p>
            <a:pPr marL="342900" lvl="0" indent="-342900" algn="just">
              <a:spcAft>
                <a:spcPts val="0"/>
              </a:spcAft>
              <a:buFont typeface="Courier New"/>
              <a:buChar char="-"/>
              <a:tabLst>
                <a:tab pos="1127760" algn="l"/>
              </a:tabLst>
            </a:pPr>
            <a:r>
              <a:rPr lang="uk-UA" sz="2000" spc="-20" dirty="0">
                <a:effectLst/>
                <a:latin typeface="Times New Roman"/>
                <a:ea typeface="Times New Roman"/>
                <a:cs typeface="Times New Roman"/>
              </a:rPr>
              <a:t>іммобілізуючи пов’язки, що забезпечують необхідну нерухомість пошкодженої частини тіла;</a:t>
            </a:r>
            <a:endParaRPr lang="ru-RU" sz="2000" dirty="0">
              <a:effectLst/>
              <a:latin typeface="Times New Roman"/>
              <a:ea typeface="Times New Roman"/>
              <a:cs typeface="Times New Roman"/>
            </a:endParaRPr>
          </a:p>
        </p:txBody>
      </p:sp>
      <p:sp>
        <p:nvSpPr>
          <p:cNvPr id="6" name="Прямоугольник 5"/>
          <p:cNvSpPr/>
          <p:nvPr/>
        </p:nvSpPr>
        <p:spPr>
          <a:xfrm>
            <a:off x="395536" y="3105835"/>
            <a:ext cx="8136904" cy="707886"/>
          </a:xfrm>
          <a:prstGeom prst="rect">
            <a:avLst/>
          </a:prstGeom>
        </p:spPr>
        <p:txBody>
          <a:bodyPr wrap="square">
            <a:spAutoFit/>
          </a:bodyPr>
          <a:lstStyle/>
          <a:p>
            <a:pPr marL="342900" indent="-342900" algn="just">
              <a:buFont typeface="Courier New"/>
              <a:buChar char="-"/>
              <a:tabLst>
                <a:tab pos="1127760" algn="l"/>
              </a:tabLst>
            </a:pPr>
            <a:r>
              <a:rPr lang="uk-UA" sz="2000" spc="-20" dirty="0">
                <a:latin typeface="Times New Roman"/>
                <a:ea typeface="Times New Roman"/>
                <a:cs typeface="Times New Roman"/>
              </a:rPr>
              <a:t>пов’язки  для витягування: роблять постійне витягування певної   </a:t>
            </a:r>
          </a:p>
          <a:p>
            <a:pPr algn="just">
              <a:tabLst>
                <a:tab pos="1127760" algn="l"/>
              </a:tabLst>
            </a:pPr>
            <a:r>
              <a:rPr lang="uk-UA" sz="2000" spc="-20" dirty="0">
                <a:latin typeface="Times New Roman"/>
                <a:ea typeface="Times New Roman"/>
                <a:cs typeface="Times New Roman"/>
              </a:rPr>
              <a:t>       ділянки тіла; </a:t>
            </a:r>
          </a:p>
        </p:txBody>
      </p:sp>
      <p:sp>
        <p:nvSpPr>
          <p:cNvPr id="7" name="Прямоугольник 6"/>
          <p:cNvSpPr/>
          <p:nvPr/>
        </p:nvSpPr>
        <p:spPr>
          <a:xfrm>
            <a:off x="395536" y="3813721"/>
            <a:ext cx="8136904" cy="400110"/>
          </a:xfrm>
          <a:prstGeom prst="rect">
            <a:avLst/>
          </a:prstGeom>
        </p:spPr>
        <p:txBody>
          <a:bodyPr wrap="square">
            <a:spAutoFit/>
          </a:bodyPr>
          <a:lstStyle/>
          <a:p>
            <a:pPr marL="342900" lvl="0" indent="-342900" algn="just">
              <a:spcAft>
                <a:spcPts val="0"/>
              </a:spcAft>
              <a:buFont typeface="Courier New"/>
              <a:buChar char="-"/>
              <a:tabLst>
                <a:tab pos="1127760" algn="l"/>
              </a:tabLst>
            </a:pPr>
            <a:r>
              <a:rPr lang="uk-UA" sz="2000" spc="-20" dirty="0" err="1">
                <a:effectLst/>
                <a:latin typeface="Times New Roman"/>
                <a:ea typeface="Times New Roman"/>
                <a:cs typeface="Times New Roman"/>
              </a:rPr>
              <a:t>оклюзивні</a:t>
            </a:r>
            <a:r>
              <a:rPr lang="uk-UA" sz="2000" spc="-20" dirty="0">
                <a:effectLst/>
                <a:latin typeface="Times New Roman"/>
                <a:ea typeface="Times New Roman"/>
                <a:cs typeface="Times New Roman"/>
              </a:rPr>
              <a:t> пов’язки: герметично закривають порожнину тіла; </a:t>
            </a:r>
            <a:endParaRPr lang="ru-RU" sz="2000" dirty="0">
              <a:effectLst/>
              <a:latin typeface="Times New Roman"/>
              <a:ea typeface="Times New Roman"/>
              <a:cs typeface="Times New Roman"/>
            </a:endParaRPr>
          </a:p>
        </p:txBody>
      </p:sp>
      <p:sp>
        <p:nvSpPr>
          <p:cNvPr id="8" name="Прямоугольник 7"/>
          <p:cNvSpPr/>
          <p:nvPr/>
        </p:nvSpPr>
        <p:spPr>
          <a:xfrm>
            <a:off x="395536" y="4365104"/>
            <a:ext cx="8136904" cy="707886"/>
          </a:xfrm>
          <a:prstGeom prst="rect">
            <a:avLst/>
          </a:prstGeom>
        </p:spPr>
        <p:txBody>
          <a:bodyPr wrap="square">
            <a:spAutoFit/>
          </a:bodyPr>
          <a:lstStyle/>
          <a:p>
            <a:pPr marL="342900" lvl="0" indent="-342900" algn="just">
              <a:spcAft>
                <a:spcPts val="0"/>
              </a:spcAft>
              <a:buFont typeface="Courier New"/>
              <a:buChar char="-"/>
              <a:tabLst>
                <a:tab pos="1127760" algn="l"/>
              </a:tabLst>
            </a:pPr>
            <a:r>
              <a:rPr lang="uk-UA" sz="2000" spc="-20" dirty="0">
                <a:effectLst/>
                <a:latin typeface="Times New Roman"/>
                <a:ea typeface="Times New Roman"/>
                <a:cs typeface="Times New Roman"/>
              </a:rPr>
              <a:t>коригуючі: виправляють неправильне положення якої-небудь ділянки тіла.</a:t>
            </a:r>
            <a:endParaRPr lang="ru-RU" sz="2000" dirty="0">
              <a:effectLst/>
              <a:latin typeface="Times New Roman"/>
              <a:ea typeface="Times New Roman"/>
              <a:cs typeface="Times New Roman"/>
            </a:endParaRPr>
          </a:p>
        </p:txBody>
      </p:sp>
    </p:spTree>
    <p:extLst>
      <p:ext uri="{BB962C8B-B14F-4D97-AF65-F5344CB8AC3E}">
        <p14:creationId xmlns:p14="http://schemas.microsoft.com/office/powerpoint/2010/main" val="42963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7047" y="345702"/>
            <a:ext cx="8400280" cy="707886"/>
          </a:xfrm>
          <a:prstGeom prst="rect">
            <a:avLst/>
          </a:prstGeom>
        </p:spPr>
        <p:txBody>
          <a:bodyPr wrap="square">
            <a:spAutoFit/>
          </a:bodyPr>
          <a:lstStyle/>
          <a:p>
            <a:r>
              <a:rPr lang="uk-UA" sz="2000" dirty="0">
                <a:effectLst/>
                <a:latin typeface="Times New Roman"/>
                <a:ea typeface="Times New Roman"/>
              </a:rPr>
              <a:t>В залежності від характеру використаного перев’язувального матеріалу пов’язки поділяються на </a:t>
            </a:r>
            <a:r>
              <a:rPr lang="uk-UA" sz="2000" b="1" dirty="0">
                <a:effectLst/>
                <a:latin typeface="Times New Roman"/>
                <a:ea typeface="Times New Roman"/>
              </a:rPr>
              <a:t>м’які</a:t>
            </a:r>
            <a:r>
              <a:rPr lang="uk-UA" sz="2000" dirty="0">
                <a:effectLst/>
                <a:latin typeface="Times New Roman"/>
                <a:ea typeface="Times New Roman"/>
              </a:rPr>
              <a:t> та </a:t>
            </a:r>
            <a:r>
              <a:rPr lang="uk-UA" sz="2000" b="1" dirty="0">
                <a:effectLst/>
                <a:latin typeface="Times New Roman"/>
                <a:ea typeface="Times New Roman"/>
              </a:rPr>
              <a:t>тверді</a:t>
            </a:r>
            <a:r>
              <a:rPr lang="uk-UA" sz="2000" dirty="0">
                <a:effectLst/>
                <a:latin typeface="Times New Roman"/>
                <a:ea typeface="Times New Roman"/>
              </a:rPr>
              <a:t>. </a:t>
            </a:r>
            <a:endParaRPr lang="uk-UA" sz="2000" dirty="0"/>
          </a:p>
        </p:txBody>
      </p:sp>
      <p:sp>
        <p:nvSpPr>
          <p:cNvPr id="3" name="Прямоугольник 2"/>
          <p:cNvSpPr/>
          <p:nvPr/>
        </p:nvSpPr>
        <p:spPr>
          <a:xfrm>
            <a:off x="267731" y="1126054"/>
            <a:ext cx="8532440" cy="707886"/>
          </a:xfrm>
          <a:prstGeom prst="rect">
            <a:avLst/>
          </a:prstGeom>
        </p:spPr>
        <p:txBody>
          <a:bodyPr wrap="square">
            <a:spAutoFit/>
          </a:bodyPr>
          <a:lstStyle/>
          <a:p>
            <a:r>
              <a:rPr lang="uk-UA" sz="2000" dirty="0">
                <a:effectLst/>
                <a:latin typeface="Times New Roman"/>
                <a:ea typeface="Times New Roman"/>
              </a:rPr>
              <a:t>	До м’яких пов’язок належать пов’язки, накладені за допомогою марлевого, еластичного, сітко-</a:t>
            </a:r>
            <a:r>
              <a:rPr lang="uk-UA" sz="2000" dirty="0" err="1">
                <a:effectLst/>
                <a:latin typeface="Times New Roman"/>
                <a:ea typeface="Times New Roman"/>
              </a:rPr>
              <a:t>трубчсатого</a:t>
            </a:r>
            <a:r>
              <a:rPr lang="uk-UA" sz="2000" dirty="0">
                <a:effectLst/>
                <a:latin typeface="Times New Roman"/>
                <a:ea typeface="Times New Roman"/>
              </a:rPr>
              <a:t> бинтів, бавовняної тканини.</a:t>
            </a:r>
            <a:endParaRPr lang="uk-UA" sz="2000" dirty="0"/>
          </a:p>
        </p:txBody>
      </p:sp>
      <p:sp>
        <p:nvSpPr>
          <p:cNvPr id="4" name="Прямоугольник 3"/>
          <p:cNvSpPr/>
          <p:nvPr/>
        </p:nvSpPr>
        <p:spPr>
          <a:xfrm>
            <a:off x="267731" y="4322943"/>
            <a:ext cx="8235282" cy="1015663"/>
          </a:xfrm>
          <a:prstGeom prst="rect">
            <a:avLst/>
          </a:prstGeom>
        </p:spPr>
        <p:txBody>
          <a:bodyPr wrap="square">
            <a:spAutoFit/>
          </a:bodyPr>
          <a:lstStyle/>
          <a:p>
            <a:pPr indent="457200" algn="just">
              <a:spcAft>
                <a:spcPts val="0"/>
              </a:spcAft>
            </a:pPr>
            <a:r>
              <a:rPr lang="uk-UA" sz="2000" dirty="0">
                <a:latin typeface="Times New Roman"/>
                <a:ea typeface="Times New Roman"/>
              </a:rPr>
              <a:t>У твердих пов’язках (шини) використовують твердий матеріал (дерево, метал) або матеріал, який має здібність тверднути: гіпс, спеціальні пластмаси, крохмаль.</a:t>
            </a:r>
            <a:endParaRPr lang="ru-RU" sz="2000" dirty="0">
              <a:latin typeface="Times New Roman"/>
              <a:ea typeface="Times New Roman"/>
            </a:endParaRPr>
          </a:p>
        </p:txBody>
      </p:sp>
      <p:pic>
        <p:nvPicPr>
          <p:cNvPr id="6" name="Рисунок 5">
            <a:extLst>
              <a:ext uri="{FF2B5EF4-FFF2-40B4-BE49-F238E27FC236}">
                <a16:creationId xmlns:a16="http://schemas.microsoft.com/office/drawing/2014/main" id="{AB27FAA5-D0D4-8963-4145-DEB14A4870E2}"/>
              </a:ext>
            </a:extLst>
          </p:cNvPr>
          <p:cNvPicPr>
            <a:picLocks noChangeAspect="1"/>
          </p:cNvPicPr>
          <p:nvPr/>
        </p:nvPicPr>
        <p:blipFill>
          <a:blip r:embed="rId2"/>
          <a:stretch>
            <a:fillRect/>
          </a:stretch>
        </p:blipFill>
        <p:spPr>
          <a:xfrm>
            <a:off x="472472" y="1952364"/>
            <a:ext cx="3753965" cy="2087774"/>
          </a:xfrm>
          <a:prstGeom prst="rect">
            <a:avLst/>
          </a:prstGeom>
        </p:spPr>
      </p:pic>
      <p:pic>
        <p:nvPicPr>
          <p:cNvPr id="8" name="Рисунок 7">
            <a:extLst>
              <a:ext uri="{FF2B5EF4-FFF2-40B4-BE49-F238E27FC236}">
                <a16:creationId xmlns:a16="http://schemas.microsoft.com/office/drawing/2014/main" id="{85CBD049-D769-1F8E-8347-5667138889F6}"/>
              </a:ext>
            </a:extLst>
          </p:cNvPr>
          <p:cNvPicPr>
            <a:picLocks noChangeAspect="1"/>
          </p:cNvPicPr>
          <p:nvPr/>
        </p:nvPicPr>
        <p:blipFill>
          <a:blip r:embed="rId3"/>
          <a:stretch>
            <a:fillRect/>
          </a:stretch>
        </p:blipFill>
        <p:spPr>
          <a:xfrm>
            <a:off x="4912638" y="1952364"/>
            <a:ext cx="3681955" cy="2252155"/>
          </a:xfrm>
          <a:prstGeom prst="rect">
            <a:avLst/>
          </a:prstGeom>
        </p:spPr>
      </p:pic>
      <p:pic>
        <p:nvPicPr>
          <p:cNvPr id="10" name="Picture 3" descr="C:\Users\Евгеша\Desktop\i.jpeg">
            <a:extLst>
              <a:ext uri="{FF2B5EF4-FFF2-40B4-BE49-F238E27FC236}">
                <a16:creationId xmlns:a16="http://schemas.microsoft.com/office/drawing/2014/main" id="{6A1B20F8-2D78-C7FD-67F3-40B0AAAAD13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7326" y="5276609"/>
            <a:ext cx="2304256" cy="15632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C:\Users\Евгеша\Desktop\35d697e9d1.jpg">
            <a:extLst>
              <a:ext uri="{FF2B5EF4-FFF2-40B4-BE49-F238E27FC236}">
                <a16:creationId xmlns:a16="http://schemas.microsoft.com/office/drawing/2014/main" id="{97F562C6-4CF7-3C9E-6289-E5B0913E6B3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67187" y="5062846"/>
            <a:ext cx="3454299" cy="1753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3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circle(in)">
                                      <p:cBhvr>
                                        <p:cTn id="4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48547" y="332656"/>
            <a:ext cx="3172022" cy="523220"/>
          </a:xfrm>
          <a:prstGeom prst="rect">
            <a:avLst/>
          </a:prstGeom>
        </p:spPr>
        <p:txBody>
          <a:bodyPr wrap="none">
            <a:spAutoFit/>
          </a:bodyPr>
          <a:lstStyle/>
          <a:p>
            <a:pPr indent="450215" algn="ctr">
              <a:spcAft>
                <a:spcPts val="0"/>
              </a:spcAft>
            </a:pPr>
            <a:r>
              <a:rPr lang="uk-UA" sz="2800" b="1" dirty="0">
                <a:effectLst/>
                <a:latin typeface="Arial"/>
              </a:rPr>
              <a:t>М’які пов’язки</a:t>
            </a:r>
            <a:endParaRPr lang="ru-RU" sz="2800" b="1" dirty="0">
              <a:effectLst/>
              <a:latin typeface="Times New Roman"/>
            </a:endParaRPr>
          </a:p>
        </p:txBody>
      </p:sp>
      <p:sp>
        <p:nvSpPr>
          <p:cNvPr id="3" name="Прямоугольник 2"/>
          <p:cNvSpPr/>
          <p:nvPr/>
        </p:nvSpPr>
        <p:spPr>
          <a:xfrm>
            <a:off x="395536" y="980728"/>
            <a:ext cx="8424936" cy="1015663"/>
          </a:xfrm>
          <a:prstGeom prst="rect">
            <a:avLst/>
          </a:prstGeom>
        </p:spPr>
        <p:txBody>
          <a:bodyPr wrap="square">
            <a:spAutoFit/>
          </a:bodyPr>
          <a:lstStyle/>
          <a:p>
            <a:pPr indent="457200" algn="just">
              <a:spcAft>
                <a:spcPts val="0"/>
              </a:spcAft>
            </a:pPr>
            <a:r>
              <a:rPr lang="uk-UA" sz="2000" spc="-20" dirty="0">
                <a:effectLst/>
                <a:latin typeface="Times New Roman"/>
                <a:ea typeface="Times New Roman"/>
              </a:rPr>
              <a:t>М’які пов’язки надзвичайно різноманітні, що обумовлює найбільш поширене застосування пов’язок з метою утримання перев’язувального матеріалу та ліків на рані або в ділянці болісної зони.</a:t>
            </a:r>
            <a:endParaRPr lang="ru-RU" sz="2000" dirty="0">
              <a:effectLst/>
              <a:latin typeface="Times New Roman"/>
              <a:ea typeface="Times New Roman"/>
            </a:endParaRPr>
          </a:p>
        </p:txBody>
      </p:sp>
      <p:sp>
        <p:nvSpPr>
          <p:cNvPr id="4" name="Прямоугольник 3"/>
          <p:cNvSpPr/>
          <p:nvPr/>
        </p:nvSpPr>
        <p:spPr>
          <a:xfrm>
            <a:off x="395536" y="2005099"/>
            <a:ext cx="8424936" cy="707886"/>
          </a:xfrm>
          <a:prstGeom prst="rect">
            <a:avLst/>
          </a:prstGeom>
        </p:spPr>
        <p:txBody>
          <a:bodyPr wrap="square">
            <a:spAutoFit/>
          </a:bodyPr>
          <a:lstStyle/>
          <a:p>
            <a:pPr indent="449580" algn="just">
              <a:spcAft>
                <a:spcPts val="0"/>
              </a:spcAft>
            </a:pPr>
            <a:r>
              <a:rPr lang="uk-UA" sz="2000" dirty="0">
                <a:solidFill>
                  <a:srgbClr val="000000"/>
                </a:solidFill>
                <a:effectLst/>
                <a:latin typeface="Times New Roman"/>
                <a:ea typeface="Times New Roman"/>
              </a:rPr>
              <a:t>В залежності від того, як фіксується перев’язувальний матеріал на тілі, розрізняють клейові, хусткові, </a:t>
            </a:r>
            <a:r>
              <a:rPr lang="uk-UA" sz="2000" dirty="0" err="1">
                <a:solidFill>
                  <a:srgbClr val="000000"/>
                </a:solidFill>
                <a:effectLst/>
                <a:latin typeface="Times New Roman"/>
                <a:ea typeface="Times New Roman"/>
              </a:rPr>
              <a:t>пращевидні</a:t>
            </a:r>
            <a:r>
              <a:rPr lang="uk-UA" sz="2000" dirty="0">
                <a:solidFill>
                  <a:srgbClr val="000000"/>
                </a:solidFill>
                <a:effectLst/>
                <a:latin typeface="Times New Roman"/>
                <a:ea typeface="Times New Roman"/>
              </a:rPr>
              <a:t>, контурні та бинтові пов’язки.</a:t>
            </a:r>
            <a:endParaRPr lang="ru-RU" sz="2000" dirty="0">
              <a:effectLst/>
              <a:latin typeface="Times New Roman"/>
              <a:ea typeface="Times New Roman"/>
            </a:endParaRPr>
          </a:p>
        </p:txBody>
      </p:sp>
      <p:sp>
        <p:nvSpPr>
          <p:cNvPr id="5" name="Прямоугольник 4"/>
          <p:cNvSpPr/>
          <p:nvPr/>
        </p:nvSpPr>
        <p:spPr>
          <a:xfrm>
            <a:off x="395536" y="2712985"/>
            <a:ext cx="8424936" cy="1631216"/>
          </a:xfrm>
          <a:prstGeom prst="rect">
            <a:avLst/>
          </a:prstGeom>
        </p:spPr>
        <p:txBody>
          <a:bodyPr wrap="square">
            <a:spAutoFit/>
          </a:bodyPr>
          <a:lstStyle/>
          <a:p>
            <a:pPr algn="just"/>
            <a:r>
              <a:rPr lang="uk-UA" sz="2000" i="1" spc="-20" dirty="0">
                <a:solidFill>
                  <a:srgbClr val="000000"/>
                </a:solidFill>
                <a:effectLst/>
                <a:latin typeface="Times New Roman"/>
                <a:ea typeface="Times New Roman"/>
              </a:rPr>
              <a:t>Клейові пов’язки </a:t>
            </a:r>
            <a:r>
              <a:rPr lang="uk-UA" sz="2000" spc="-20" dirty="0">
                <a:solidFill>
                  <a:srgbClr val="000000"/>
                </a:solidFill>
                <a:effectLst/>
                <a:latin typeface="Times New Roman"/>
                <a:ea typeface="Times New Roman"/>
              </a:rPr>
              <a:t>накладають для захисту рани від впливу довкілля. При цих пов’язках-наклейках перев’язувальний матеріал фіксують на шкірі навколо рани за допомогою різноманітних клеїв: </a:t>
            </a:r>
            <a:r>
              <a:rPr lang="uk-UA" sz="2000" spc="-20" dirty="0" err="1">
                <a:solidFill>
                  <a:srgbClr val="000000"/>
                </a:solidFill>
                <a:effectLst/>
                <a:latin typeface="Times New Roman"/>
                <a:ea typeface="Times New Roman"/>
              </a:rPr>
              <a:t>клеолу</a:t>
            </a:r>
            <a:r>
              <a:rPr lang="uk-UA" sz="2000" spc="-20" dirty="0">
                <a:solidFill>
                  <a:srgbClr val="000000"/>
                </a:solidFill>
                <a:effectLst/>
                <a:latin typeface="Times New Roman"/>
                <a:ea typeface="Times New Roman"/>
              </a:rPr>
              <a:t>, колодію, БФ-6, лейкопластиру. При наданні першої медичної допомоги часто використовуються </a:t>
            </a:r>
            <a:r>
              <a:rPr lang="uk-UA" sz="2000" spc="-20" dirty="0" err="1">
                <a:solidFill>
                  <a:srgbClr val="000000"/>
                </a:solidFill>
                <a:effectLst/>
                <a:latin typeface="Times New Roman"/>
                <a:ea typeface="Times New Roman"/>
              </a:rPr>
              <a:t>лейкопластирні</a:t>
            </a:r>
            <a:r>
              <a:rPr lang="uk-UA" sz="2000" spc="-20" dirty="0">
                <a:solidFill>
                  <a:srgbClr val="000000"/>
                </a:solidFill>
                <a:effectLst/>
                <a:latin typeface="Times New Roman"/>
                <a:ea typeface="Times New Roman"/>
              </a:rPr>
              <a:t> пов’язки (наклейка) </a:t>
            </a:r>
            <a:endParaRPr lang="uk-UA" sz="2000" dirty="0"/>
          </a:p>
        </p:txBody>
      </p:sp>
      <p:pic>
        <p:nvPicPr>
          <p:cNvPr id="1026" name="Picture 2" descr="рука"/>
          <p:cNvPicPr>
            <a:picLocks noChangeAspect="1" noChangeArrowheads="1"/>
          </p:cNvPicPr>
          <p:nvPr/>
        </p:nvPicPr>
        <p:blipFill>
          <a:blip r:embed="rId2">
            <a:extLst>
              <a:ext uri="{28A0092B-C50C-407E-A947-70E740481C1C}">
                <a14:useLocalDpi xmlns:a14="http://schemas.microsoft.com/office/drawing/2010/main" val="0"/>
              </a:ext>
            </a:extLst>
          </a:blip>
          <a:srcRect l="19290" t="20219" r="49110" b="44432"/>
          <a:stretch>
            <a:fillRect/>
          </a:stretch>
        </p:blipFill>
        <p:spPr bwMode="auto">
          <a:xfrm>
            <a:off x="471130" y="702753"/>
            <a:ext cx="8269656" cy="590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2034202" y="6240318"/>
            <a:ext cx="4572000" cy="369332"/>
          </a:xfrm>
          <a:prstGeom prst="rect">
            <a:avLst/>
          </a:prstGeom>
        </p:spPr>
        <p:txBody>
          <a:bodyPr>
            <a:spAutoFit/>
          </a:bodyPr>
          <a:lstStyle/>
          <a:p>
            <a:pPr>
              <a:spcAft>
                <a:spcPts val="0"/>
              </a:spcAft>
            </a:pPr>
            <a:r>
              <a:rPr lang="uk-UA" b="1" dirty="0">
                <a:solidFill>
                  <a:srgbClr val="000000"/>
                </a:solidFill>
                <a:effectLst/>
                <a:latin typeface="Times New Roman"/>
                <a:ea typeface="Times New Roman"/>
              </a:rPr>
              <a:t>Різні види </a:t>
            </a:r>
            <a:r>
              <a:rPr lang="uk-UA" b="1" dirty="0" err="1">
                <a:solidFill>
                  <a:srgbClr val="000000"/>
                </a:solidFill>
                <a:effectLst/>
                <a:latin typeface="Times New Roman"/>
                <a:ea typeface="Times New Roman"/>
              </a:rPr>
              <a:t>лейкопластирних</a:t>
            </a:r>
            <a:r>
              <a:rPr lang="uk-UA" b="1" dirty="0">
                <a:solidFill>
                  <a:srgbClr val="000000"/>
                </a:solidFill>
                <a:effectLst/>
                <a:latin typeface="Times New Roman"/>
                <a:ea typeface="Times New Roman"/>
              </a:rPr>
              <a:t> </a:t>
            </a:r>
            <a:r>
              <a:rPr lang="uk-UA" b="1" dirty="0">
                <a:solidFill>
                  <a:srgbClr val="000000"/>
                </a:solidFill>
                <a:latin typeface="Times New Roman"/>
                <a:ea typeface="Times New Roman"/>
              </a:rPr>
              <a:t>пов’язок</a:t>
            </a:r>
            <a:endParaRPr lang="ru-RU" b="1" dirty="0">
              <a:solidFill>
                <a:srgbClr val="000000"/>
              </a:solidFill>
              <a:latin typeface="Times New Roman"/>
              <a:ea typeface="Times New Roman"/>
            </a:endParaRPr>
          </a:p>
        </p:txBody>
      </p:sp>
    </p:spTree>
    <p:extLst>
      <p:ext uri="{BB962C8B-B14F-4D97-AF65-F5344CB8AC3E}">
        <p14:creationId xmlns:p14="http://schemas.microsoft.com/office/powerpoint/2010/main" val="1586777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0-#ppt_w/2"/>
                                          </p:val>
                                        </p:tav>
                                        <p:tav tm="100000">
                                          <p:val>
                                            <p:strVal val="#ppt_x"/>
                                          </p:val>
                                        </p:tav>
                                      </p:tavLst>
                                    </p:anim>
                                    <p:anim calcmode="lin" valueType="num">
                                      <p:cBhvr additive="base">
                                        <p:cTn id="2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barn(inVertical)">
                                      <p:cBhvr>
                                        <p:cTn id="30" dur="5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63688" y="371107"/>
            <a:ext cx="5644237" cy="461665"/>
          </a:xfrm>
          <a:prstGeom prst="rect">
            <a:avLst/>
          </a:prstGeom>
        </p:spPr>
        <p:txBody>
          <a:bodyPr wrap="none">
            <a:spAutoFit/>
          </a:bodyPr>
          <a:lstStyle/>
          <a:p>
            <a:r>
              <a:rPr lang="uk-UA" sz="2400" b="1" i="1" spc="-20" dirty="0">
                <a:solidFill>
                  <a:srgbClr val="000000"/>
                </a:solidFill>
                <a:effectLst/>
                <a:latin typeface="Times New Roman"/>
                <a:ea typeface="Times New Roman"/>
              </a:rPr>
              <a:t>Еластичні сітчасто-трубчасті бинти. </a:t>
            </a:r>
            <a:endParaRPr lang="uk-UA" sz="2400" b="1" dirty="0"/>
          </a:p>
        </p:txBody>
      </p:sp>
      <p:sp>
        <p:nvSpPr>
          <p:cNvPr id="3" name="Прямоугольник 2"/>
          <p:cNvSpPr/>
          <p:nvPr/>
        </p:nvSpPr>
        <p:spPr>
          <a:xfrm>
            <a:off x="4067944" y="1183296"/>
            <a:ext cx="4139952" cy="5632311"/>
          </a:xfrm>
          <a:prstGeom prst="rect">
            <a:avLst/>
          </a:prstGeom>
        </p:spPr>
        <p:txBody>
          <a:bodyPr wrap="square">
            <a:spAutoFit/>
          </a:bodyPr>
          <a:lstStyle/>
          <a:p>
            <a:pPr algn="just"/>
            <a:r>
              <a:rPr lang="uk-UA" sz="2000" spc="-20" dirty="0">
                <a:solidFill>
                  <a:srgbClr val="000000"/>
                </a:solidFill>
                <a:effectLst/>
                <a:latin typeface="Times New Roman"/>
                <a:ea typeface="Times New Roman"/>
              </a:rPr>
              <a:t>Ці бинти не намотують, а натягують на уражену ділянку тіла пальцями обох рук. Випускається сім розмірів і в залежності від області тіла рекомендується використання певного розміру. № 1 – на пальці, кисті дорослих, стопу дітей; № 2 – на кисть, передпліччя, стопу </a:t>
            </a:r>
            <a:r>
              <a:rPr lang="uk-UA" sz="2000" dirty="0">
                <a:solidFill>
                  <a:srgbClr val="000000"/>
                </a:solidFill>
                <a:effectLst/>
                <a:latin typeface="Times New Roman"/>
                <a:ea typeface="Times New Roman"/>
              </a:rPr>
              <a:t>ліктьовий </a:t>
            </a:r>
            <a:r>
              <a:rPr lang="uk-UA" sz="2000" dirty="0" err="1">
                <a:solidFill>
                  <a:srgbClr val="000000"/>
                </a:solidFill>
                <a:effectLst/>
                <a:latin typeface="Times New Roman"/>
                <a:ea typeface="Times New Roman"/>
              </a:rPr>
              <a:t>променевозап’ястний</a:t>
            </a:r>
            <a:r>
              <a:rPr lang="uk-UA" sz="2000" dirty="0">
                <a:solidFill>
                  <a:srgbClr val="000000"/>
                </a:solidFill>
                <a:effectLst/>
                <a:latin typeface="Times New Roman"/>
                <a:ea typeface="Times New Roman"/>
              </a:rPr>
              <a:t> і гомілковий суглоби. В дорослих</a:t>
            </a:r>
            <a:r>
              <a:rPr lang="uk-UA" sz="2000" dirty="0">
                <a:effectLst/>
                <a:latin typeface="Times New Roman"/>
                <a:ea typeface="Times New Roman"/>
              </a:rPr>
              <a:t> – на плече, гомілку, колінний суглоб у дітей; № 3–4 – на передпліччя, плече, гомілку і колінний суглоб у дорослих; груди, живіт, таз, промежину у дітей;№ 5-6 на голову, стегно, грудну клітку у дітей; №7 – на груди, живіт, таз, промежину у дорослих</a:t>
            </a:r>
            <a:endParaRPr lang="uk-UA" sz="2000" dirty="0"/>
          </a:p>
        </p:txBody>
      </p:sp>
      <p:pic>
        <p:nvPicPr>
          <p:cNvPr id="5" name="Picture 4" descr="http://im6-tub-ru.yandex.net/i?id=99742080-37-72&amp;n=21">
            <a:extLst>
              <a:ext uri="{FF2B5EF4-FFF2-40B4-BE49-F238E27FC236}">
                <a16:creationId xmlns:a16="http://schemas.microsoft.com/office/drawing/2014/main" id="{2F08B5E3-B661-C8AF-3D06-0B18F39268EE}"/>
              </a:ext>
            </a:extLst>
          </p:cNvPr>
          <p:cNvPicPr>
            <a:picLocks noChangeAspect="1" noChangeArrowheads="1"/>
          </p:cNvPicPr>
          <p:nvPr/>
        </p:nvPicPr>
        <p:blipFill>
          <a:blip r:embed="rId2" cstate="print"/>
          <a:srcRect/>
          <a:stretch>
            <a:fillRect/>
          </a:stretch>
        </p:blipFill>
        <p:spPr bwMode="auto">
          <a:xfrm>
            <a:off x="2051720" y="1700808"/>
            <a:ext cx="2016224" cy="1868589"/>
          </a:xfrm>
          <a:prstGeom prst="rect">
            <a:avLst/>
          </a:prstGeom>
          <a:noFill/>
        </p:spPr>
      </p:pic>
      <p:pic>
        <p:nvPicPr>
          <p:cNvPr id="7" name="Picture 2" descr="http://im0-tub-ru.yandex.net/i?id=2134088-71-72&amp;n=21">
            <a:extLst>
              <a:ext uri="{FF2B5EF4-FFF2-40B4-BE49-F238E27FC236}">
                <a16:creationId xmlns:a16="http://schemas.microsoft.com/office/drawing/2014/main" id="{CFFBAC0A-E013-8CE4-7179-E2623474EC95}"/>
              </a:ext>
            </a:extLst>
          </p:cNvPr>
          <p:cNvPicPr>
            <a:picLocks noChangeAspect="1" noChangeArrowheads="1"/>
          </p:cNvPicPr>
          <p:nvPr/>
        </p:nvPicPr>
        <p:blipFill>
          <a:blip r:embed="rId3" cstate="print"/>
          <a:srcRect/>
          <a:stretch>
            <a:fillRect/>
          </a:stretch>
        </p:blipFill>
        <p:spPr bwMode="auto">
          <a:xfrm>
            <a:off x="251520" y="1183296"/>
            <a:ext cx="2016224" cy="2572694"/>
          </a:xfrm>
          <a:prstGeom prst="rect">
            <a:avLst/>
          </a:prstGeom>
          <a:noFill/>
        </p:spPr>
      </p:pic>
      <p:pic>
        <p:nvPicPr>
          <p:cNvPr id="9" name="Picture 4" descr="http://im3-tub-ru.yandex.net/i?id=72457539-42-72&amp;n=21">
            <a:extLst>
              <a:ext uri="{FF2B5EF4-FFF2-40B4-BE49-F238E27FC236}">
                <a16:creationId xmlns:a16="http://schemas.microsoft.com/office/drawing/2014/main" id="{26B84F3D-CB0F-BD53-0628-99A6C0E02AFD}"/>
              </a:ext>
            </a:extLst>
          </p:cNvPr>
          <p:cNvPicPr>
            <a:picLocks noChangeAspect="1" noChangeArrowheads="1"/>
          </p:cNvPicPr>
          <p:nvPr/>
        </p:nvPicPr>
        <p:blipFill rotWithShape="1">
          <a:blip r:embed="rId4" cstate="print"/>
          <a:srcRect l="8482" r="15184"/>
          <a:stretch/>
        </p:blipFill>
        <p:spPr bwMode="auto">
          <a:xfrm>
            <a:off x="124262" y="4058557"/>
            <a:ext cx="1944216" cy="2292286"/>
          </a:xfrm>
          <a:prstGeom prst="rect">
            <a:avLst/>
          </a:prstGeom>
          <a:noFill/>
        </p:spPr>
      </p:pic>
      <p:pic>
        <p:nvPicPr>
          <p:cNvPr id="11" name="Picture 2" descr="http://cmc24.ucoz.ru/_ph/8/2/370955643.jpg">
            <a:extLst>
              <a:ext uri="{FF2B5EF4-FFF2-40B4-BE49-F238E27FC236}">
                <a16:creationId xmlns:a16="http://schemas.microsoft.com/office/drawing/2014/main" id="{49060F51-38F8-13A8-3D1F-08699E336B11}"/>
              </a:ext>
            </a:extLst>
          </p:cNvPr>
          <p:cNvPicPr>
            <a:picLocks noChangeAspect="1" noChangeArrowheads="1"/>
          </p:cNvPicPr>
          <p:nvPr/>
        </p:nvPicPr>
        <p:blipFill>
          <a:blip r:embed="rId5" cstate="print"/>
          <a:srcRect/>
          <a:stretch>
            <a:fillRect/>
          </a:stretch>
        </p:blipFill>
        <p:spPr bwMode="auto">
          <a:xfrm>
            <a:off x="2107940" y="4058557"/>
            <a:ext cx="1944216" cy="2400632"/>
          </a:xfrm>
          <a:prstGeom prst="rect">
            <a:avLst/>
          </a:prstGeom>
          <a:noFill/>
        </p:spPr>
      </p:pic>
    </p:spTree>
    <p:extLst>
      <p:ext uri="{BB962C8B-B14F-4D97-AF65-F5344CB8AC3E}">
        <p14:creationId xmlns:p14="http://schemas.microsoft.com/office/powerpoint/2010/main" val="193468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0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circle(in)">
                                      <p:cBhvr>
                                        <p:cTn id="3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203848" y="476672"/>
            <a:ext cx="5508104" cy="6247864"/>
          </a:xfrm>
          <a:prstGeom prst="rect">
            <a:avLst/>
          </a:prstGeom>
        </p:spPr>
        <p:txBody>
          <a:bodyPr wrap="square">
            <a:spAutoFit/>
          </a:bodyPr>
          <a:lstStyle/>
          <a:p>
            <a:pPr indent="449580" algn="just">
              <a:spcAft>
                <a:spcPts val="0"/>
              </a:spcAft>
            </a:pPr>
            <a:r>
              <a:rPr lang="uk-UA" sz="2000" i="1" dirty="0" err="1">
                <a:effectLst/>
                <a:latin typeface="Times New Roman"/>
                <a:ea typeface="Times New Roman"/>
              </a:rPr>
              <a:t>Пращевидну</a:t>
            </a:r>
            <a:r>
              <a:rPr lang="uk-UA" sz="2000" i="1" dirty="0">
                <a:effectLst/>
                <a:latin typeface="Times New Roman"/>
                <a:ea typeface="Times New Roman"/>
              </a:rPr>
              <a:t> пов’язку</a:t>
            </a:r>
            <a:r>
              <a:rPr lang="uk-UA" sz="2000" dirty="0">
                <a:effectLst/>
                <a:latin typeface="Times New Roman"/>
                <a:ea typeface="Times New Roman"/>
              </a:rPr>
              <a:t> виготовляють з широкого бинта або шматка тканини довжиною 75–80 см. З обох кінців смужку розрізають так, щоб середня її частина довжиною 15–20 см залишилась цілою. Нерозрізану частину смужки накладають на уражену частину тіла в поперечному напрямку. Розрізані кінці з кожного боку перехрещують так, щоб нижня смужка стала верхньою, а верхня – нижньою і зв’язують з аналогічною смужкою з протилежної сторони. При пов’язці на ніс та верхню губу два кінці проводять вище вушної раковини і зв’язують на потилиці, а два інших – нижче вушних раковин і зав’язують на шиї.</a:t>
            </a:r>
            <a:endParaRPr lang="ru-RU" sz="2000" dirty="0">
              <a:effectLst/>
              <a:latin typeface="Times New Roman"/>
              <a:ea typeface="Times New Roman"/>
            </a:endParaRPr>
          </a:p>
          <a:p>
            <a:pPr algn="just"/>
            <a:r>
              <a:rPr lang="uk-UA" sz="2000" dirty="0">
                <a:effectLst/>
                <a:latin typeface="Times New Roman"/>
                <a:ea typeface="Times New Roman"/>
              </a:rPr>
              <a:t>	При накладанні пов’язки на  підборіддя нижні кінці проводять спереду вушних раковин і зв’язують в тім’яній ділянці, верхні – нижче вушних раковин, перехрещують під потилицею і крізь скроневу ділянку виводять на лоб і зв’язують</a:t>
            </a:r>
            <a:endParaRPr lang="uk-UA" sz="2000" dirty="0"/>
          </a:p>
        </p:txBody>
      </p:sp>
      <p:pic>
        <p:nvPicPr>
          <p:cNvPr id="3083" name="Picture 11" descr="пращ"/>
          <p:cNvPicPr>
            <a:picLocks noChangeAspect="1" noChangeArrowheads="1"/>
          </p:cNvPicPr>
          <p:nvPr/>
        </p:nvPicPr>
        <p:blipFill>
          <a:blip r:embed="rId2">
            <a:extLst>
              <a:ext uri="{28A0092B-C50C-407E-A947-70E740481C1C}">
                <a14:useLocalDpi xmlns:a14="http://schemas.microsoft.com/office/drawing/2010/main" val="0"/>
              </a:ext>
            </a:extLst>
          </a:blip>
          <a:srcRect l="15598" t="27348" r="41095" b="32695"/>
          <a:stretch>
            <a:fillRect/>
          </a:stretch>
        </p:blipFill>
        <p:spPr bwMode="auto">
          <a:xfrm>
            <a:off x="29727" y="1883060"/>
            <a:ext cx="3072053" cy="190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Прямоугольник 8"/>
          <p:cNvSpPr/>
          <p:nvPr/>
        </p:nvSpPr>
        <p:spPr>
          <a:xfrm>
            <a:off x="29727" y="3789851"/>
            <a:ext cx="3072053" cy="646331"/>
          </a:xfrm>
          <a:prstGeom prst="rect">
            <a:avLst/>
          </a:prstGeom>
        </p:spPr>
        <p:txBody>
          <a:bodyPr wrap="square">
            <a:spAutoFit/>
          </a:bodyPr>
          <a:lstStyle/>
          <a:p>
            <a:r>
              <a:rPr lang="uk-UA" dirty="0">
                <a:effectLst/>
                <a:latin typeface="Times New Roman"/>
                <a:ea typeface="Times New Roman"/>
              </a:rPr>
              <a:t>Види </a:t>
            </a:r>
            <a:r>
              <a:rPr lang="uk-UA" dirty="0" err="1">
                <a:effectLst/>
                <a:latin typeface="Times New Roman"/>
                <a:ea typeface="Times New Roman"/>
              </a:rPr>
              <a:t>пращевидної</a:t>
            </a:r>
            <a:r>
              <a:rPr lang="uk-UA" dirty="0">
                <a:effectLst/>
                <a:latin typeface="Times New Roman"/>
                <a:ea typeface="Times New Roman"/>
              </a:rPr>
              <a:t> пов’язки а) на ніс б) на підборіддя,</a:t>
            </a:r>
            <a:endParaRPr lang="uk-UA" dirty="0"/>
          </a:p>
        </p:txBody>
      </p:sp>
    </p:spTree>
    <p:extLst>
      <p:ext uri="{BB962C8B-B14F-4D97-AF65-F5344CB8AC3E}">
        <p14:creationId xmlns:p14="http://schemas.microsoft.com/office/powerpoint/2010/main" val="408493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083"/>
                                        </p:tgtEl>
                                        <p:attrNameLst>
                                          <p:attrName>style.visibility</p:attrName>
                                        </p:attrNameLst>
                                      </p:cBhvr>
                                      <p:to>
                                        <p:strVal val="visible"/>
                                      </p:to>
                                    </p:set>
                                    <p:animEffect transition="in" filter="fade">
                                      <p:cBhvr>
                                        <p:cTn id="12" dur="1000"/>
                                        <p:tgtEl>
                                          <p:spTgt spid="3083"/>
                                        </p:tgtEl>
                                      </p:cBhvr>
                                    </p:animEffect>
                                    <p:anim calcmode="lin" valueType="num">
                                      <p:cBhvr>
                                        <p:cTn id="13" dur="1000" fill="hold"/>
                                        <p:tgtEl>
                                          <p:spTgt spid="3083"/>
                                        </p:tgtEl>
                                        <p:attrNameLst>
                                          <p:attrName>ppt_x</p:attrName>
                                        </p:attrNameLst>
                                      </p:cBhvr>
                                      <p:tavLst>
                                        <p:tav tm="0">
                                          <p:val>
                                            <p:strVal val="#ppt_x"/>
                                          </p:val>
                                        </p:tav>
                                        <p:tav tm="100000">
                                          <p:val>
                                            <p:strVal val="#ppt_x"/>
                                          </p:val>
                                        </p:tav>
                                      </p:tavLst>
                                    </p:anim>
                                    <p:anim calcmode="lin" valueType="num">
                                      <p:cBhvr>
                                        <p:cTn id="14" dur="1000" fill="hold"/>
                                        <p:tgtEl>
                                          <p:spTgt spid="308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43808" y="404664"/>
            <a:ext cx="2905125" cy="461665"/>
          </a:xfrm>
          <a:prstGeom prst="rect">
            <a:avLst/>
          </a:prstGeom>
        </p:spPr>
        <p:txBody>
          <a:bodyPr wrap="square">
            <a:spAutoFit/>
          </a:bodyPr>
          <a:lstStyle/>
          <a:p>
            <a:r>
              <a:rPr lang="uk-UA" sz="2400" b="1" i="1" dirty="0">
                <a:effectLst/>
                <a:latin typeface="Times New Roman"/>
                <a:ea typeface="Times New Roman"/>
              </a:rPr>
              <a:t>Хусткові пов’язки.</a:t>
            </a:r>
            <a:r>
              <a:rPr lang="uk-UA" sz="2400" b="1" dirty="0">
                <a:effectLst/>
                <a:latin typeface="Times New Roman"/>
                <a:ea typeface="Times New Roman"/>
              </a:rPr>
              <a:t> </a:t>
            </a:r>
            <a:endParaRPr lang="uk-UA" sz="2400" b="1" dirty="0"/>
          </a:p>
        </p:txBody>
      </p:sp>
      <p:pic>
        <p:nvPicPr>
          <p:cNvPr id="4097" name="Picture 1" descr="косА"/>
          <p:cNvPicPr>
            <a:picLocks noChangeAspect="1" noChangeArrowheads="1"/>
          </p:cNvPicPr>
          <p:nvPr/>
        </p:nvPicPr>
        <p:blipFill>
          <a:blip r:embed="rId2">
            <a:extLst>
              <a:ext uri="{28A0092B-C50C-407E-A947-70E740481C1C}">
                <a14:useLocalDpi xmlns:a14="http://schemas.microsoft.com/office/drawing/2010/main" val="0"/>
              </a:ext>
            </a:extLst>
          </a:blip>
          <a:srcRect l="6789" t="31146" r="11348" b="17497"/>
          <a:stretch>
            <a:fillRect/>
          </a:stretch>
        </p:blipFill>
        <p:spPr bwMode="auto">
          <a:xfrm>
            <a:off x="361523" y="757733"/>
            <a:ext cx="2905125" cy="1581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5" name="Rectangle 5"/>
          <p:cNvSpPr>
            <a:spLocks noChangeArrowheads="1"/>
          </p:cNvSpPr>
          <p:nvPr/>
        </p:nvSpPr>
        <p:spPr bwMode="auto">
          <a:xfrm>
            <a:off x="3360553" y="970925"/>
            <a:ext cx="5472608" cy="34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449263"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lgn="just" eaLnBrk="0" hangingPunct="0"/>
            <a:r>
              <a:rPr lang="uk-UA" altLang="ru-RU" sz="2000" dirty="0">
                <a:latin typeface="Times New Roman"/>
                <a:ea typeface="Times New Roman"/>
                <a:cs typeface="+mn-cs"/>
              </a:rPr>
              <a:t>Хусткові пов’язки. накладають за допомогою </a:t>
            </a:r>
            <a:r>
              <a:rPr lang="uk-UA" altLang="ru-RU" sz="2000" dirty="0">
                <a:latin typeface="Times New Roman"/>
                <a:ea typeface="Times New Roman"/>
              </a:rPr>
              <a:t>хустки </a:t>
            </a:r>
            <a:r>
              <a:rPr lang="uk-UA" altLang="ru-RU" sz="2000" dirty="0">
                <a:latin typeface="Times New Roman"/>
                <a:ea typeface="Times New Roman"/>
                <a:cs typeface="+mn-cs"/>
              </a:rPr>
              <a:t>– шматочку матерії, вирізаного або складеного у вигляді прямокутного трикутника. У косинці розрізняють верхівку (А), основу (Б) та кінці (В, Г).</a:t>
            </a:r>
            <a:endParaRPr lang="ru-RU" altLang="ru-RU" sz="2000" dirty="0">
              <a:latin typeface="Times New Roman"/>
              <a:ea typeface="Times New Roman"/>
              <a:cs typeface="+mn-cs"/>
            </a:endParaRPr>
          </a:p>
          <a:p>
            <a:pPr marL="0" marR="0" lvl="0" indent="449263" algn="just" defTabSz="914400" rtl="0" eaLnBrk="0" fontAlgn="base" latinLnBrk="0" hangingPunct="0">
              <a:lnSpc>
                <a:spcPct val="100000"/>
              </a:lnSpc>
              <a:spcBef>
                <a:spcPct val="0"/>
              </a:spcBef>
              <a:spcAft>
                <a:spcPct val="0"/>
              </a:spcAft>
              <a:buClrTx/>
              <a:buSzTx/>
              <a:buFontTx/>
              <a:buNone/>
              <a:tabLst/>
            </a:pPr>
            <a:r>
              <a:rPr lang="uk-UA" altLang="ru-RU" sz="2000" dirty="0">
                <a:latin typeface="Times New Roman"/>
                <a:ea typeface="Times New Roman"/>
                <a:cs typeface="+mn-cs"/>
              </a:rPr>
              <a:t>Промисловість випускає стандартну хустку розміром 135×100×100см. Для санітарних сумок і аптечок першої допомоги випускають їх у спресованому вигляді і тоді вона має вигляд кубика розміром </a:t>
            </a:r>
            <a:r>
              <a:rPr lang="uk-UA" altLang="ru-RU" sz="2000" dirty="0" err="1">
                <a:latin typeface="Times New Roman"/>
                <a:ea typeface="Times New Roman"/>
                <a:cs typeface="+mn-cs"/>
              </a:rPr>
              <a:t>5×3×3см</a:t>
            </a:r>
            <a:r>
              <a:rPr lang="uk-UA" altLang="ru-RU" sz="2000" dirty="0">
                <a:latin typeface="Times New Roman"/>
                <a:ea typeface="Times New Roman"/>
                <a:cs typeface="+mn-cs"/>
              </a:rPr>
              <a:t>. </a:t>
            </a:r>
          </a:p>
        </p:txBody>
      </p:sp>
      <p:sp>
        <p:nvSpPr>
          <p:cNvPr id="6"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pic>
        <p:nvPicPr>
          <p:cNvPr id="4102" name="Picture 6" descr="кос3"/>
          <p:cNvPicPr>
            <a:picLocks noChangeAspect="1" noChangeArrowheads="1"/>
          </p:cNvPicPr>
          <p:nvPr/>
        </p:nvPicPr>
        <p:blipFill>
          <a:blip r:embed="rId3">
            <a:lum bright="6000"/>
            <a:extLst>
              <a:ext uri="{28A0092B-C50C-407E-A947-70E740481C1C}">
                <a14:useLocalDpi xmlns:a14="http://schemas.microsoft.com/office/drawing/2010/main" val="0"/>
              </a:ext>
            </a:extLst>
          </a:blip>
          <a:srcRect l="56773" t="6442" r="1944" b="15221"/>
          <a:stretch>
            <a:fillRect/>
          </a:stretch>
        </p:blipFill>
        <p:spPr bwMode="auto">
          <a:xfrm>
            <a:off x="245195" y="2338883"/>
            <a:ext cx="2548309" cy="24281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8"/>
          <p:cNvSpPr>
            <a:spLocks noChangeArrowheads="1"/>
          </p:cNvSpPr>
          <p:nvPr/>
        </p:nvSpPr>
        <p:spPr bwMode="auto">
          <a:xfrm>
            <a:off x="3491880" y="4581128"/>
            <a:ext cx="4896544" cy="10156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lang="uk-UA" altLang="ru-RU" sz="2000" dirty="0">
                <a:latin typeface="Times New Roman"/>
                <a:ea typeface="Times New Roman"/>
              </a:rPr>
              <a:t>За допомогою хустки, особливо якщо їх декілька, можна зробити надійні пов’язки на будь-яку частину тіла.</a:t>
            </a:r>
          </a:p>
        </p:txBody>
      </p:sp>
      <p:pic>
        <p:nvPicPr>
          <p:cNvPr id="4105" name="Picture 9" descr="кос2"/>
          <p:cNvPicPr>
            <a:picLocks noChangeAspect="1" noChangeArrowheads="1"/>
          </p:cNvPicPr>
          <p:nvPr/>
        </p:nvPicPr>
        <p:blipFill>
          <a:blip r:embed="rId4">
            <a:extLst>
              <a:ext uri="{28A0092B-C50C-407E-A947-70E740481C1C}">
                <a14:useLocalDpi xmlns:a14="http://schemas.microsoft.com/office/drawing/2010/main" val="0"/>
              </a:ext>
            </a:extLst>
          </a:blip>
          <a:srcRect r="38472" b="-21266"/>
          <a:stretch>
            <a:fillRect/>
          </a:stretch>
        </p:blipFill>
        <p:spPr bwMode="auto">
          <a:xfrm>
            <a:off x="472530" y="4766989"/>
            <a:ext cx="2093638" cy="2205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330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097"/>
                                        </p:tgtEl>
                                        <p:attrNameLst>
                                          <p:attrName>style.visibility</p:attrName>
                                        </p:attrNameLst>
                                      </p:cBhvr>
                                      <p:to>
                                        <p:strVal val="visible"/>
                                      </p:to>
                                    </p:set>
                                    <p:animEffect transition="in" filter="barn(inVertical)">
                                      <p:cBhvr>
                                        <p:cTn id="18" dur="500"/>
                                        <p:tgtEl>
                                          <p:spTgt spid="409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4102"/>
                                        </p:tgtEl>
                                        <p:attrNameLst>
                                          <p:attrName>style.visibility</p:attrName>
                                        </p:attrNameLst>
                                      </p:cBhvr>
                                      <p:to>
                                        <p:strVal val="visible"/>
                                      </p:to>
                                    </p:set>
                                    <p:animEffect transition="in" filter="circle(in)">
                                      <p:cBhvr>
                                        <p:cTn id="28" dur="2000"/>
                                        <p:tgtEl>
                                          <p:spTgt spid="410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4105"/>
                                        </p:tgtEl>
                                        <p:attrNameLst>
                                          <p:attrName>style.visibility</p:attrName>
                                        </p:attrNameLst>
                                      </p:cBhvr>
                                      <p:to>
                                        <p:strVal val="visible"/>
                                      </p:to>
                                    </p:set>
                                    <p:animEffect transition="in" filter="circle(in)">
                                      <p:cBhvr>
                                        <p:cTn id="33" dur="2000"/>
                                        <p:tgtEl>
                                          <p:spTgt spid="4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1" y="317847"/>
            <a:ext cx="3045193" cy="461665"/>
          </a:xfrm>
          <a:prstGeom prst="rect">
            <a:avLst/>
          </a:prstGeom>
        </p:spPr>
        <p:txBody>
          <a:bodyPr wrap="none">
            <a:spAutoFit/>
          </a:bodyPr>
          <a:lstStyle/>
          <a:p>
            <a:pPr indent="457200">
              <a:spcAft>
                <a:spcPts val="0"/>
              </a:spcAft>
            </a:pPr>
            <a:r>
              <a:rPr lang="uk-UA" sz="2400" b="1" i="1" dirty="0">
                <a:solidFill>
                  <a:srgbClr val="000000"/>
                </a:solidFill>
                <a:effectLst/>
                <a:latin typeface="Times New Roman"/>
                <a:ea typeface="Times New Roman"/>
              </a:rPr>
              <a:t>Бинтові пов’язки</a:t>
            </a:r>
            <a:endParaRPr lang="ru-RU" sz="2400" dirty="0">
              <a:effectLst/>
              <a:latin typeface="Times New Roman"/>
              <a:ea typeface="Times New Roman"/>
            </a:endParaRPr>
          </a:p>
        </p:txBody>
      </p:sp>
      <p:sp>
        <p:nvSpPr>
          <p:cNvPr id="3" name="Прямоугольник 2"/>
          <p:cNvSpPr/>
          <p:nvPr/>
        </p:nvSpPr>
        <p:spPr>
          <a:xfrm>
            <a:off x="413792" y="1010345"/>
            <a:ext cx="8262664" cy="707886"/>
          </a:xfrm>
          <a:prstGeom prst="rect">
            <a:avLst/>
          </a:prstGeom>
        </p:spPr>
        <p:txBody>
          <a:bodyPr wrap="square">
            <a:spAutoFit/>
          </a:bodyPr>
          <a:lstStyle/>
          <a:p>
            <a:pPr indent="449580" algn="just">
              <a:spcAft>
                <a:spcPts val="0"/>
              </a:spcAft>
            </a:pPr>
            <a:r>
              <a:rPr lang="uk-UA" sz="2000" dirty="0">
                <a:solidFill>
                  <a:srgbClr val="080000"/>
                </a:solidFill>
                <a:effectLst/>
                <a:latin typeface="Times New Roman"/>
                <a:ea typeface="Times New Roman"/>
              </a:rPr>
              <a:t>Всього нараховують 7 класичних м'яких бинтових пов'язок. До них відносяться: </a:t>
            </a:r>
            <a:endParaRPr lang="ru-RU" sz="2000" dirty="0">
              <a:effectLst/>
              <a:latin typeface="Times New Roman"/>
              <a:ea typeface="Times New Roman"/>
            </a:endParaRPr>
          </a:p>
        </p:txBody>
      </p:sp>
      <p:sp>
        <p:nvSpPr>
          <p:cNvPr id="4" name="Прямоугольник 3"/>
          <p:cNvSpPr/>
          <p:nvPr/>
        </p:nvSpPr>
        <p:spPr>
          <a:xfrm>
            <a:off x="413792" y="1718231"/>
            <a:ext cx="8262664" cy="707886"/>
          </a:xfrm>
          <a:prstGeom prst="rect">
            <a:avLst/>
          </a:prstGeom>
        </p:spPr>
        <p:txBody>
          <a:bodyPr wrap="square">
            <a:spAutoFit/>
          </a:bodyPr>
          <a:lstStyle/>
          <a:p>
            <a:pPr indent="449580" algn="just">
              <a:spcAft>
                <a:spcPts val="0"/>
              </a:spcAft>
            </a:pPr>
            <a:r>
              <a:rPr lang="uk-UA" sz="2000" b="1" i="1" dirty="0">
                <a:effectLst/>
                <a:latin typeface="Times New Roman"/>
                <a:ea typeface="Times New Roman"/>
              </a:rPr>
              <a:t>циркулярна</a:t>
            </a:r>
            <a:r>
              <a:rPr lang="uk-UA" sz="2000" i="1" dirty="0">
                <a:effectLst/>
                <a:latin typeface="Times New Roman"/>
                <a:ea typeface="Times New Roman"/>
              </a:rPr>
              <a:t> </a:t>
            </a:r>
            <a:r>
              <a:rPr lang="uk-UA" sz="2000" dirty="0">
                <a:effectLst/>
                <a:latin typeface="Times New Roman"/>
                <a:ea typeface="Times New Roman"/>
              </a:rPr>
              <a:t>(колова)</a:t>
            </a:r>
            <a:r>
              <a:rPr lang="uk-UA" sz="2000" dirty="0">
                <a:solidFill>
                  <a:srgbClr val="080000"/>
                </a:solidFill>
                <a:effectLst/>
                <a:latin typeface="Times New Roman"/>
                <a:ea typeface="Times New Roman"/>
              </a:rPr>
              <a:t> пов'язка – кожний   наступний тур повністю перекриває  попередній;</a:t>
            </a:r>
            <a:endParaRPr lang="ru-RU" sz="2000" dirty="0">
              <a:effectLst/>
              <a:latin typeface="Times New Roman"/>
              <a:ea typeface="Times New Roman"/>
            </a:endParaRPr>
          </a:p>
        </p:txBody>
      </p:sp>
      <p:sp>
        <p:nvSpPr>
          <p:cNvPr id="5" name="Прямоугольник 4"/>
          <p:cNvSpPr/>
          <p:nvPr/>
        </p:nvSpPr>
        <p:spPr>
          <a:xfrm>
            <a:off x="368897" y="2426117"/>
            <a:ext cx="8262664" cy="707886"/>
          </a:xfrm>
          <a:prstGeom prst="rect">
            <a:avLst/>
          </a:prstGeom>
        </p:spPr>
        <p:txBody>
          <a:bodyPr wrap="square">
            <a:spAutoFit/>
          </a:bodyPr>
          <a:lstStyle/>
          <a:p>
            <a:pPr indent="449580" algn="just">
              <a:spcAft>
                <a:spcPts val="0"/>
              </a:spcAft>
            </a:pPr>
            <a:r>
              <a:rPr lang="uk-UA" sz="2000" b="1" i="1" dirty="0">
                <a:effectLst/>
                <a:latin typeface="Times New Roman"/>
                <a:ea typeface="Times New Roman"/>
              </a:rPr>
              <a:t>спіральна</a:t>
            </a:r>
            <a:r>
              <a:rPr lang="uk-UA" sz="2000" i="1" dirty="0">
                <a:effectLst/>
                <a:latin typeface="Times New Roman"/>
                <a:ea typeface="Times New Roman"/>
              </a:rPr>
              <a:t> </a:t>
            </a:r>
            <a:r>
              <a:rPr lang="uk-UA" sz="2000" dirty="0">
                <a:solidFill>
                  <a:srgbClr val="080000"/>
                </a:solidFill>
                <a:effectLst/>
                <a:latin typeface="Times New Roman"/>
                <a:ea typeface="Times New Roman"/>
              </a:rPr>
              <a:t>пов’язка </a:t>
            </a:r>
            <a:r>
              <a:rPr lang="ru-RU" sz="2000" dirty="0">
                <a:solidFill>
                  <a:srgbClr val="080000"/>
                </a:solidFill>
                <a:effectLst/>
                <a:latin typeface="Times New Roman"/>
                <a:ea typeface="Times New Roman"/>
              </a:rPr>
              <a:t>– </a:t>
            </a:r>
            <a:r>
              <a:rPr lang="uk-UA" sz="2000" dirty="0">
                <a:solidFill>
                  <a:srgbClr val="080000"/>
                </a:solidFill>
                <a:effectLst/>
                <a:latin typeface="Times New Roman"/>
                <a:ea typeface="Times New Roman"/>
              </a:rPr>
              <a:t>кожний   наступний тур перекриває попередній</a:t>
            </a:r>
            <a:r>
              <a:rPr lang="ru-RU" sz="2000" dirty="0">
                <a:solidFill>
                  <a:srgbClr val="080000"/>
                </a:solidFill>
                <a:effectLst/>
                <a:latin typeface="Times New Roman"/>
                <a:ea typeface="Times New Roman"/>
              </a:rPr>
              <a:t> на ½ </a:t>
            </a:r>
            <a:r>
              <a:rPr lang="uk-UA" sz="2000" dirty="0">
                <a:solidFill>
                  <a:srgbClr val="080000"/>
                </a:solidFill>
                <a:effectLst/>
                <a:latin typeface="Times New Roman"/>
                <a:ea typeface="Times New Roman"/>
              </a:rPr>
              <a:t>або </a:t>
            </a:r>
            <a:r>
              <a:rPr lang="ru-RU" sz="2000" dirty="0">
                <a:solidFill>
                  <a:srgbClr val="080000"/>
                </a:solidFill>
                <a:effectLst/>
                <a:latin typeface="Times New Roman"/>
                <a:ea typeface="Times New Roman"/>
              </a:rPr>
              <a:t>на 1/3 </a:t>
            </a:r>
            <a:r>
              <a:rPr lang="uk-UA" sz="2000" dirty="0">
                <a:solidFill>
                  <a:srgbClr val="080000"/>
                </a:solidFill>
                <a:effectLst/>
                <a:latin typeface="Times New Roman"/>
                <a:ea typeface="Times New Roman"/>
              </a:rPr>
              <a:t>попередній;</a:t>
            </a:r>
            <a:endParaRPr lang="ru-RU" sz="2000" dirty="0">
              <a:effectLst/>
              <a:latin typeface="Times New Roman"/>
              <a:ea typeface="Times New Roman"/>
            </a:endParaRPr>
          </a:p>
        </p:txBody>
      </p:sp>
      <p:sp>
        <p:nvSpPr>
          <p:cNvPr id="6" name="Прямоугольник 5"/>
          <p:cNvSpPr/>
          <p:nvPr/>
        </p:nvSpPr>
        <p:spPr>
          <a:xfrm>
            <a:off x="399751" y="3142466"/>
            <a:ext cx="8249706" cy="1015663"/>
          </a:xfrm>
          <a:prstGeom prst="rect">
            <a:avLst/>
          </a:prstGeom>
        </p:spPr>
        <p:txBody>
          <a:bodyPr wrap="square">
            <a:spAutoFit/>
          </a:bodyPr>
          <a:lstStyle/>
          <a:p>
            <a:pPr indent="449580" algn="just">
              <a:spcAft>
                <a:spcPts val="0"/>
              </a:spcAft>
            </a:pPr>
            <a:r>
              <a:rPr lang="uk-UA" sz="2000" b="1" i="1" dirty="0">
                <a:effectLst/>
                <a:latin typeface="Times New Roman"/>
                <a:ea typeface="Times New Roman"/>
              </a:rPr>
              <a:t>повзуча</a:t>
            </a:r>
            <a:r>
              <a:rPr lang="uk-UA" sz="2000" i="1" dirty="0">
                <a:effectLst/>
                <a:latin typeface="Times New Roman"/>
                <a:ea typeface="Times New Roman"/>
              </a:rPr>
              <a:t> </a:t>
            </a:r>
            <a:r>
              <a:rPr lang="uk-UA" sz="2000" dirty="0">
                <a:solidFill>
                  <a:srgbClr val="080000"/>
                </a:solidFill>
                <a:effectLst/>
                <a:latin typeface="Times New Roman"/>
                <a:ea typeface="Times New Roman"/>
              </a:rPr>
              <a:t>пов’язка</a:t>
            </a:r>
            <a:r>
              <a:rPr lang="ru-RU" sz="2000" dirty="0">
                <a:solidFill>
                  <a:srgbClr val="080000"/>
                </a:solidFill>
                <a:effectLst/>
                <a:latin typeface="Times New Roman"/>
                <a:ea typeface="Times New Roman"/>
              </a:rPr>
              <a:t> – туры   не </a:t>
            </a:r>
            <a:r>
              <a:rPr lang="uk-UA" sz="2000" dirty="0">
                <a:solidFill>
                  <a:srgbClr val="080000"/>
                </a:solidFill>
                <a:effectLst/>
                <a:latin typeface="Times New Roman"/>
                <a:ea typeface="Times New Roman"/>
              </a:rPr>
              <a:t>перекриваються</a:t>
            </a:r>
            <a:r>
              <a:rPr lang="ru-RU" sz="2000" dirty="0">
                <a:solidFill>
                  <a:srgbClr val="080000"/>
                </a:solidFill>
                <a:effectLst/>
                <a:latin typeface="Times New Roman"/>
                <a:ea typeface="Times New Roman"/>
              </a:rPr>
              <a:t>,  вона </a:t>
            </a:r>
            <a:r>
              <a:rPr lang="uk-UA" sz="2000" dirty="0">
                <a:solidFill>
                  <a:srgbClr val="080000"/>
                </a:solidFill>
                <a:effectLst/>
                <a:latin typeface="Times New Roman"/>
                <a:ea typeface="Times New Roman"/>
              </a:rPr>
              <a:t>застосовується для закріплення великої кількості серветок з лікарськими препаратами, наприклад, у випадках опіку кінцівки.</a:t>
            </a:r>
            <a:endParaRPr lang="ru-RU" sz="2000" dirty="0">
              <a:effectLst/>
              <a:latin typeface="Times New Roman"/>
              <a:ea typeface="Times New Roman"/>
            </a:endParaRPr>
          </a:p>
        </p:txBody>
      </p:sp>
      <p:sp>
        <p:nvSpPr>
          <p:cNvPr id="7" name="Прямоугольник 6"/>
          <p:cNvSpPr/>
          <p:nvPr/>
        </p:nvSpPr>
        <p:spPr>
          <a:xfrm>
            <a:off x="413792" y="4164114"/>
            <a:ext cx="8262664" cy="707886"/>
          </a:xfrm>
          <a:prstGeom prst="rect">
            <a:avLst/>
          </a:prstGeom>
        </p:spPr>
        <p:txBody>
          <a:bodyPr wrap="square">
            <a:spAutoFit/>
          </a:bodyPr>
          <a:lstStyle/>
          <a:p>
            <a:pPr indent="449580" algn="just">
              <a:spcAft>
                <a:spcPts val="0"/>
              </a:spcAft>
            </a:pPr>
            <a:r>
              <a:rPr lang="uk-UA" sz="2000" i="1" dirty="0">
                <a:effectLst/>
                <a:latin typeface="Times New Roman"/>
                <a:ea typeface="Times New Roman"/>
              </a:rPr>
              <a:t> </a:t>
            </a:r>
            <a:r>
              <a:rPr lang="uk-UA" sz="2000" b="1" i="1" dirty="0">
                <a:effectLst/>
                <a:latin typeface="Times New Roman"/>
                <a:ea typeface="Times New Roman"/>
              </a:rPr>
              <a:t>хрестоподібна</a:t>
            </a:r>
            <a:r>
              <a:rPr lang="uk-UA" sz="2000" dirty="0">
                <a:effectLst/>
                <a:latin typeface="Times New Roman"/>
                <a:ea typeface="Times New Roman"/>
              </a:rPr>
              <a:t>,</a:t>
            </a:r>
            <a:r>
              <a:rPr lang="uk-UA" sz="2000" dirty="0">
                <a:solidFill>
                  <a:srgbClr val="080000"/>
                </a:solidFill>
                <a:effectLst/>
                <a:latin typeface="Times New Roman"/>
                <a:ea typeface="Times New Roman"/>
              </a:rPr>
              <a:t> може бути доповнена циркулярним туром, і в цьому разі її називають "8-подібної" пов'язкою;</a:t>
            </a:r>
            <a:endParaRPr lang="ru-RU" sz="2000" dirty="0">
              <a:effectLst/>
              <a:latin typeface="Times New Roman"/>
              <a:ea typeface="Times New Roman"/>
            </a:endParaRPr>
          </a:p>
        </p:txBody>
      </p:sp>
      <p:sp>
        <p:nvSpPr>
          <p:cNvPr id="8" name="Прямоугольник 7"/>
          <p:cNvSpPr/>
          <p:nvPr/>
        </p:nvSpPr>
        <p:spPr>
          <a:xfrm>
            <a:off x="382848" y="4889185"/>
            <a:ext cx="8249706" cy="707886"/>
          </a:xfrm>
          <a:prstGeom prst="rect">
            <a:avLst/>
          </a:prstGeom>
        </p:spPr>
        <p:txBody>
          <a:bodyPr wrap="square">
            <a:spAutoFit/>
          </a:bodyPr>
          <a:lstStyle/>
          <a:p>
            <a:pPr indent="449580" algn="just">
              <a:spcAft>
                <a:spcPts val="0"/>
              </a:spcAft>
            </a:pPr>
            <a:r>
              <a:rPr lang="uk-UA" sz="2000" b="1" i="1" dirty="0">
                <a:solidFill>
                  <a:srgbClr val="080000"/>
                </a:solidFill>
                <a:effectLst/>
                <a:latin typeface="Times New Roman"/>
                <a:ea typeface="Times New Roman"/>
              </a:rPr>
              <a:t>ч</a:t>
            </a:r>
            <a:r>
              <a:rPr lang="uk-UA" sz="2000" b="1" i="1" dirty="0">
                <a:effectLst/>
                <a:latin typeface="Times New Roman"/>
                <a:ea typeface="Times New Roman"/>
              </a:rPr>
              <a:t>ерепашкові</a:t>
            </a:r>
            <a:r>
              <a:rPr lang="uk-UA" sz="2000" dirty="0">
                <a:solidFill>
                  <a:srgbClr val="080000"/>
                </a:solidFill>
                <a:effectLst/>
                <a:latin typeface="Times New Roman"/>
                <a:ea typeface="Times New Roman"/>
              </a:rPr>
              <a:t> пов'язки (</a:t>
            </a:r>
            <a:r>
              <a:rPr lang="uk-UA" sz="2000" dirty="0">
                <a:effectLst/>
                <a:latin typeface="Times New Roman"/>
                <a:ea typeface="Times New Roman"/>
              </a:rPr>
              <a:t>розхідна</a:t>
            </a:r>
            <a:r>
              <a:rPr lang="uk-UA" sz="2000" dirty="0">
                <a:solidFill>
                  <a:srgbClr val="080000"/>
                </a:solidFill>
                <a:effectLst/>
                <a:latin typeface="Times New Roman"/>
                <a:ea typeface="Times New Roman"/>
              </a:rPr>
              <a:t> і збіжна) накладають на суглоби для попередження стиснення нервово-судинного ствола;</a:t>
            </a:r>
            <a:endParaRPr lang="ru-RU" sz="2000" dirty="0">
              <a:effectLst/>
              <a:latin typeface="Times New Roman"/>
              <a:ea typeface="Times New Roman"/>
            </a:endParaRPr>
          </a:p>
        </p:txBody>
      </p:sp>
      <p:sp>
        <p:nvSpPr>
          <p:cNvPr id="9" name="Прямоугольник 8"/>
          <p:cNvSpPr/>
          <p:nvPr/>
        </p:nvSpPr>
        <p:spPr>
          <a:xfrm>
            <a:off x="382848" y="5597071"/>
            <a:ext cx="8262664" cy="707886"/>
          </a:xfrm>
          <a:prstGeom prst="rect">
            <a:avLst/>
          </a:prstGeom>
        </p:spPr>
        <p:txBody>
          <a:bodyPr wrap="square">
            <a:spAutoFit/>
          </a:bodyPr>
          <a:lstStyle/>
          <a:p>
            <a:pPr indent="449580" algn="just">
              <a:spcAft>
                <a:spcPts val="0"/>
              </a:spcAft>
            </a:pPr>
            <a:r>
              <a:rPr lang="uk-UA" sz="2000" b="1" i="1" dirty="0">
                <a:effectLst/>
                <a:latin typeface="Times New Roman"/>
                <a:ea typeface="Times New Roman"/>
              </a:rPr>
              <a:t>колосовидні</a:t>
            </a:r>
            <a:r>
              <a:rPr lang="uk-UA" sz="2000" dirty="0">
                <a:solidFill>
                  <a:srgbClr val="FF6600"/>
                </a:solidFill>
                <a:effectLst/>
                <a:latin typeface="Times New Roman"/>
                <a:ea typeface="Times New Roman"/>
              </a:rPr>
              <a:t> </a:t>
            </a:r>
            <a:r>
              <a:rPr lang="uk-UA" sz="2000" dirty="0">
                <a:solidFill>
                  <a:srgbClr val="080000"/>
                </a:solidFill>
                <a:effectLst/>
                <a:latin typeface="Times New Roman"/>
                <a:ea typeface="Times New Roman"/>
              </a:rPr>
              <a:t>пов’язки накладають на суглоби, пальці, верхні та нижні кінцівки</a:t>
            </a:r>
            <a:r>
              <a:rPr lang="ru-RU" sz="2000" dirty="0">
                <a:solidFill>
                  <a:srgbClr val="080000"/>
                </a:solidFill>
                <a:effectLst/>
                <a:latin typeface="Times New Roman"/>
                <a:ea typeface="Times New Roman"/>
              </a:rPr>
              <a:t>.  </a:t>
            </a:r>
            <a:endParaRPr lang="ru-RU" sz="2000" dirty="0">
              <a:effectLst/>
              <a:latin typeface="Times New Roman"/>
              <a:ea typeface="Times New Roman"/>
            </a:endParaRPr>
          </a:p>
        </p:txBody>
      </p:sp>
      <p:sp>
        <p:nvSpPr>
          <p:cNvPr id="10" name="Прямоугольник 9"/>
          <p:cNvSpPr/>
          <p:nvPr/>
        </p:nvSpPr>
        <p:spPr>
          <a:xfrm>
            <a:off x="251520" y="6304957"/>
            <a:ext cx="8280919" cy="400110"/>
          </a:xfrm>
          <a:prstGeom prst="rect">
            <a:avLst/>
          </a:prstGeom>
        </p:spPr>
        <p:txBody>
          <a:bodyPr wrap="square">
            <a:spAutoFit/>
          </a:bodyPr>
          <a:lstStyle/>
          <a:p>
            <a:pPr indent="449580" algn="just">
              <a:spcAft>
                <a:spcPts val="0"/>
              </a:spcAft>
            </a:pPr>
            <a:r>
              <a:rPr lang="uk-UA" sz="2000" b="1" i="1" dirty="0">
                <a:effectLst/>
                <a:latin typeface="Times New Roman"/>
                <a:ea typeface="Times New Roman"/>
              </a:rPr>
              <a:t>поворотна</a:t>
            </a:r>
            <a:r>
              <a:rPr lang="uk-UA" sz="2000" dirty="0">
                <a:solidFill>
                  <a:srgbClr val="080000"/>
                </a:solidFill>
                <a:effectLst/>
                <a:latin typeface="Times New Roman"/>
                <a:ea typeface="Times New Roman"/>
              </a:rPr>
              <a:t> пов'язка накладають на куксу, дистальні ділянки кінцівок.</a:t>
            </a:r>
            <a:endParaRPr lang="ru-RU" sz="2000" dirty="0">
              <a:effectLst/>
              <a:latin typeface="Times New Roman"/>
              <a:ea typeface="Times New Roman"/>
            </a:endParaRPr>
          </a:p>
        </p:txBody>
      </p:sp>
    </p:spTree>
    <p:extLst>
      <p:ext uri="{BB962C8B-B14F-4D97-AF65-F5344CB8AC3E}">
        <p14:creationId xmlns:p14="http://schemas.microsoft.com/office/powerpoint/2010/main" val="366912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0-#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0-#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0-#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0-#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0-#ppt_w/2"/>
                                          </p:val>
                                        </p:tav>
                                        <p:tav tm="100000">
                                          <p:val>
                                            <p:strVal val="#ppt_x"/>
                                          </p:val>
                                        </p:tav>
                                      </p:tavLst>
                                    </p:anim>
                                    <p:anim calcmode="lin" valueType="num">
                                      <p:cBhvr additive="base">
                                        <p:cTn id="50"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0-#ppt_w/2"/>
                                          </p:val>
                                        </p:tav>
                                        <p:tav tm="100000">
                                          <p:val>
                                            <p:strVal val="#ppt_x"/>
                                          </p:val>
                                        </p:tav>
                                      </p:tavLst>
                                    </p:anim>
                                    <p:anim calcmode="lin" valueType="num">
                                      <p:cBhvr additive="base">
                                        <p:cTn id="5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1214</TotalTime>
  <Words>2367</Words>
  <Application>Microsoft Office PowerPoint</Application>
  <PresentationFormat>Екран (4:3)</PresentationFormat>
  <Paragraphs>100</Paragraphs>
  <Slides>25</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25</vt:i4>
      </vt:variant>
    </vt:vector>
  </HeadingPairs>
  <TitlesOfParts>
    <vt:vector size="30" baseType="lpstr">
      <vt:lpstr>Arial</vt:lpstr>
      <vt:lpstr>Calibri</vt:lpstr>
      <vt:lpstr>Courier New</vt:lpstr>
      <vt:lpstr>Times New Roman</vt:lpstr>
      <vt:lpstr>Тема Office</vt:lpstr>
      <vt:lpstr>Курси домедичної допомоги</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Дисципліна: Медицина надзвичайних ситуацій</dc:title>
  <dc:creator>BATYR</dc:creator>
  <cp:lastModifiedBy>Користувач</cp:lastModifiedBy>
  <cp:revision>27</cp:revision>
  <dcterms:created xsi:type="dcterms:W3CDTF">2020-03-29T17:36:30Z</dcterms:created>
  <dcterms:modified xsi:type="dcterms:W3CDTF">2023-06-14T10:13:14Z</dcterms:modified>
</cp:coreProperties>
</file>