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344" r:id="rId4"/>
    <p:sldId id="337" r:id="rId5"/>
    <p:sldId id="345" r:id="rId6"/>
    <p:sldId id="346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D05EA-AC0E-4A22-8CD4-C823EF5B5C8A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59D8D-5755-482D-86B1-BC089EB48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62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444706FF-2637-6239-9137-C16B03604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99F9A91B-F42C-665D-7723-9D0626229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752E9793-CF92-D273-2D40-62BCCE9BD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C743B7-8235-4F7C-A904-7D55CE727CCF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44F362AC-12E0-712A-298A-058925BF19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1F4A0AA6-4C63-671A-D9BE-C36AD0C67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56619257-F844-7859-9C6A-175896389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3BE5C-5BA7-4F47-B308-20B89206BF80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id="{0B1EEF23-463B-6C79-E186-82BC52284A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id="{7C357B65-B366-399D-8BCF-F690BF8453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A079D968-2E5F-1E5E-A898-A0691F4C0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FF0AA7-7B36-49AA-9BFF-C119B5CE9C19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B611F327-DDD1-12E0-D5E3-86DC6335A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A1C62C65-3C13-3ABA-8841-103FB5BFD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A9E22CB6-A478-0B1F-6B29-875E9730A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B4C42-08CE-4DB1-A80E-9F4FF9543BD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id="{5EBC9D8C-9F25-9FA0-D641-584070C45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id="{409C7369-8F7F-230B-325B-C838DB4C84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2C33D7EB-6F24-A25B-57C7-1902CC021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E5E769-B70A-4243-A7C7-44C06205308B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667A8A-EAA1-8C51-08FC-5245636927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9E0B8DCA-5AB5-F9E5-971D-5C2613F750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35C8A51D-25E0-32F6-4E40-CEEAB5441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6BDC1-4DB7-4933-9BA1-30FF03AE794A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358C5-073C-F712-FC6D-9EAD19DE1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5BCE81-210E-B44D-11D3-25645F88F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73C68-7ECA-4120-CCEA-469B1BC9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AE313-A6E3-FB41-39A6-B25BE231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BBA39-1D4B-90B8-4026-D2E3A0C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3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907F7-5265-D93B-3670-120EA159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D0D9EE-1FFE-EFAE-CF13-CC213766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7FB0B-37A9-F9A6-B193-8C58013A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A0414-792A-87C1-8232-169E7BDE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049F3-4AD0-16EC-0A3F-929B45A2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345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F3044D-8572-40B8-6A31-EA41E3B5D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FA5F2B-03A8-88C5-5C83-B731AAE1E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19738-2EBB-ECAD-1E57-CFDDAF26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4FAA7-0A48-2816-D222-1074BCE2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33BBA4-BB29-0DCC-89CD-B024979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8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6E266-01D1-4B9C-AEC2-E8571200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0C74D-D7D2-930D-1847-B8689724D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CA3A4-5DA6-18E6-5BCD-B28CEA82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4F49D-AF2C-ABA3-6FAF-0DFD32F2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416F5-A78A-6DA9-862E-F3650D71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64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700D7-8943-58A3-1B13-A1D9B63A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6A1021-920A-5705-72A8-42DEF8A27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17767-D3C5-B707-DE51-C000AAC0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2A221-1BFC-B7DB-3747-A1A8E7CE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CB6FD2-AB2B-2D9B-A322-EBB5811D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63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BB86B-078D-0C58-7B2B-532B7CA2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45C7D-5C85-75E9-D9B9-E4B13F950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B9BE56-5D8F-1E05-8CCB-7050D400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19DF2-6D7A-31FA-D3C3-D34E787C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6D791-1CC3-FD90-175E-CC5A4BEB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EC0A-0933-9C3D-EC4D-E9E0F8C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4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8304E-11A1-D75D-9CA1-819019EB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D389C-9C69-5AB0-D295-F33E60351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2DAEAA-FEC5-5A07-5266-A4BA1CE06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7B2EA9-2A4A-5E50-1D5A-24511E04F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587633-A23D-A97B-71B3-3368F4A48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5F80C1-363D-7671-4CFF-E985BC22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9B99C0-A2E7-39BC-2651-925006A7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9DE29E-8C8C-6D77-3FF3-0FC2A129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4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6A9BB-2B7C-3FAA-4108-DDD9D664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4DB459-C45D-54DA-13B4-CC31D6F4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6DD447-0F81-A888-B5DE-4BAED374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99C1AC-5624-C21D-B10F-3D5E4142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90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AFE3EC-8A19-AA82-51BA-A0A70D2F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AB5358-C0B9-253A-EAF1-4FB2C529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D691E8-381A-E8E7-945D-B6AACB49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44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2010E-9403-9B5B-AA09-CF672D3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A3EF2-99B6-404B-DBC9-1647A02E6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53337-5CB3-7B59-125A-62A126518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BEDCB8-C9DB-7B5F-AF5B-35DEBC9A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6EE3A8-62F0-0D6B-4A36-58F23B83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0265B-6108-AEA0-5618-7F96A16E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75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6EDB5-FA6B-CB31-C647-7566BBAD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4EB5E1-1A45-335A-A0DB-5EA2FEB51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653BD-1B29-8590-8E27-58FAAD97D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BB9E8E-14B1-54FC-EA0A-2A9E369B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A7EE89-CEC0-BBE9-27A0-E65AA463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5F05E-2B60-722C-653B-A3C155E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7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94AE1-C1E6-9EF6-4CDA-2A191184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E96B9-3F87-1FC7-0BE7-20A5CFE66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474D9-85D9-03A0-25B4-C259318D5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3B07-E543-4151-8929-58644DB45AE0}" type="datetimeFigureOut">
              <a:rPr lang="uk-UA" smtClean="0"/>
              <a:t>11.03.2023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C58A6-4517-1E54-9971-0474BDB7F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13DF6-6627-2EFB-A1CC-C5A39A20B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CE8C-F070-4837-BF3B-A8F7544376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318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AFE5A-FC42-7CDC-8CDA-1642DEFB4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446" y="270627"/>
            <a:ext cx="9144000" cy="1790220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+mj-lt"/>
                <a:ea typeface="+mj-ea"/>
                <a:cs typeface="+mj-cs"/>
              </a:rPr>
              <a:t>Кафедра цивільної та промислової безпеки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11C82F-2950-8234-B20D-5B17E60C0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20" y="2601119"/>
            <a:ext cx="9144000" cy="536364"/>
          </a:xfrm>
        </p:spPr>
        <p:txBody>
          <a:bodyPr/>
          <a:lstStyle/>
          <a:p>
            <a:r>
              <a:rPr lang="uk-UA" dirty="0"/>
              <a:t>Курси </a:t>
            </a:r>
            <a:r>
              <a:rPr lang="uk-UA" dirty="0" err="1"/>
              <a:t>домедичної</a:t>
            </a:r>
            <a:r>
              <a:rPr lang="uk-UA" dirty="0"/>
              <a:t> допомоги</a:t>
            </a:r>
          </a:p>
        </p:txBody>
      </p:sp>
      <p:pic>
        <p:nvPicPr>
          <p:cNvPr id="4" name="Picture 2" descr="D:\Batyr\НАУ\site\ЦПБ_лого.JPG">
            <a:extLst>
              <a:ext uri="{FF2B5EF4-FFF2-40B4-BE49-F238E27FC236}">
                <a16:creationId xmlns:a16="http://schemas.microsoft.com/office/drawing/2014/main" id="{137751DE-A330-0A1B-5150-4AC0EF14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7220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7F8D89-69E8-9EB8-072D-A496E09F62A7}"/>
              </a:ext>
            </a:extLst>
          </p:cNvPr>
          <p:cNvSpPr txBox="1"/>
          <p:nvPr/>
        </p:nvSpPr>
        <p:spPr>
          <a:xfrm>
            <a:off x="5234731" y="3351186"/>
            <a:ext cx="15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Тема заняття: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40A37-2972-35EF-C848-E9268171C73F}"/>
              </a:ext>
            </a:extLst>
          </p:cNvPr>
          <p:cNvSpPr txBox="1"/>
          <p:nvPr/>
        </p:nvSpPr>
        <p:spPr>
          <a:xfrm>
            <a:off x="5107268" y="4026716"/>
            <a:ext cx="202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КРОВОТЕЧА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7572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D9949D7A-9B07-C152-505B-7FD67271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dirty="0"/>
              <a:t>Кровотеча</a:t>
            </a:r>
            <a:r>
              <a:rPr lang="ru-RU" alt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4062C-0F45-AEC5-167D-6869D5588F2E}"/>
              </a:ext>
            </a:extLst>
          </p:cNvPr>
          <p:cNvSpPr txBox="1"/>
          <p:nvPr/>
        </p:nvSpPr>
        <p:spPr>
          <a:xfrm>
            <a:off x="1018912" y="1601378"/>
            <a:ext cx="10154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tabLst>
                <a:tab pos="2971800" algn="l"/>
              </a:tabLs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 кровотечі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 залежності від виду пошкодженої судини розрізняють – артеріальну, венозну, капілярну.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tabLst>
                <a:tab pos="2971800" algn="l"/>
              </a:tabLst>
            </a:pP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 небезпечною є </a:t>
            </a:r>
            <a:r>
              <a:rPr lang="uk-UA" sz="1800" b="1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артеріальна кровотеча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Вона виникає при ушкодженні артеріальної судини, при цьому кров має яскраво-червоний колір (через насичення її киснем) і виштовхується з рани сильним пульсуючим струменем, іноді фонтаном, висота якого змінюється з кожною пульсовою хвилею.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uk-UA" sz="1800" b="1" i="1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венозній кровотечі</a:t>
            </a:r>
            <a:r>
              <a:rPr lang="uk-UA" sz="18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 має темно-червоний колір, внаслідок збіднення її киснем, тече повільно, постійно. Венозна кровотеча менш інтенсивна, ніж артеріальна. 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4DD20-807D-AB9A-D0F7-043AB55BEC7B}"/>
              </a:ext>
            </a:extLst>
          </p:cNvPr>
          <p:cNvSpPr txBox="1"/>
          <p:nvPr/>
        </p:nvSpPr>
        <p:spPr>
          <a:xfrm>
            <a:off x="1018912" y="3907552"/>
            <a:ext cx="10154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tabLst>
                <a:tab pos="2971800" algn="l"/>
              </a:tabLs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Капілярна кровотеча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 внаслідок пошкодження судин дрібного діаметру, при неглибоких пораненнях. Капілярна кров має яскраво-червоний колір і відрізняється тим, що окремих судин, що кровоточать, немає і кров рівномірно витікає з усієї площини пошкодженої тканини.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tabLst>
                <a:tab pos="29718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Кровотечі поділяються на зовнішні (з ран або природних отворів тіла) і внутрішні (кров збирається у порожнинах тіла (плевральній, черевній тощо) або в якомусь органі.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B8CBFCD6-13E9-C93E-DEF0-B897FDE9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ru-RU"/>
          </a:p>
        </p:txBody>
      </p:sp>
      <p:pic>
        <p:nvPicPr>
          <p:cNvPr id="3" name="Венозна.mp4">
            <a:hlinkClick r:id="" action="ppaction://media"/>
            <a:extLst>
              <a:ext uri="{FF2B5EF4-FFF2-40B4-BE49-F238E27FC236}">
                <a16:creationId xmlns:a16="http://schemas.microsoft.com/office/drawing/2014/main" id="{BBF91CEB-1033-1864-0060-8BD5074C340D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0"/>
            <a:ext cx="9144000" cy="6858000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4D5E3879-5CF4-2A44-0396-146C5A7A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ru-RU"/>
          </a:p>
        </p:txBody>
      </p:sp>
      <p:pic>
        <p:nvPicPr>
          <p:cNvPr id="3" name="артеріальна.mp4">
            <a:hlinkClick r:id="" action="ppaction://media"/>
            <a:extLst>
              <a:ext uri="{FF2B5EF4-FFF2-40B4-BE49-F238E27FC236}">
                <a16:creationId xmlns:a16="http://schemas.microsoft.com/office/drawing/2014/main" id="{DEB596E4-7C70-1EC1-41DA-D140765A9DE9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1" y="125414"/>
            <a:ext cx="8977313" cy="6732587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63E04-A2FD-7D84-768C-14DBBFAC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094" y="604007"/>
            <a:ext cx="9211811" cy="46975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і техніка накладання кровоспинного турнікету </a:t>
            </a:r>
            <a:endParaRPr lang="uk-U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1B44F-68B7-49A5-66BC-3D2037104A89}"/>
              </a:ext>
            </a:extLst>
          </p:cNvPr>
          <p:cNvSpPr txBox="1"/>
          <p:nvPr/>
        </p:nvSpPr>
        <p:spPr>
          <a:xfrm>
            <a:off x="620785" y="1259921"/>
            <a:ext cx="108301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tabLst>
                <a:tab pos="2971800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Турнікет накладають при ушкодженні великих артеріальних стовбурів кінцівки.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Накладають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 на рівну підкладку без складок.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При кровотечі з верхньої кінцівки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 розташовується на верхній третині плеча; при кровотечі з артерій нижньої кінцівки – на середній третині стегна.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 накладають на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припідняту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кінцівку: підводять його під місце, де він буде накладатись,  підклавши під нього м’яку підкладку (бинт, одяг, тощо).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Правильність накладання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урнікету перевіряють по зупинці кровотечі та зникненню пульсу, кольору шкіри (при правильно накладеному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урнікеті шкіра бліда).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Після накладання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урнікету під нього підкладають записку про час його накладання у 24-годинному обчисленні, наприклад, “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 накладався о 13 год. 20 хвилин”.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Не можна ховати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 під пов’язку або одяг, він повинен одразу впадати в очі.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Турнікет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 бути накладений не довше як на 1,5 години, а у дітей не довше 40 хвилин, в холодну пору року не довше 40 хв. у дорослих та 20–30 хв. у дітей.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Після накладання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урнікету необхідно обов’язково зробити іммобілізацію кінцівки стандартною або транспортною шиною, при її відсутності – за допомогою підручних засобів.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Транспортують потерпілого 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урнікетом до лікувального закладу у першу чергу.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8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915A8A-C463-8C8E-7695-DFB4BB27C93E}"/>
              </a:ext>
            </a:extLst>
          </p:cNvPr>
          <p:cNvSpPr txBox="1"/>
          <p:nvPr/>
        </p:nvSpPr>
        <p:spPr>
          <a:xfrm>
            <a:off x="1291904" y="1722937"/>
            <a:ext cx="9949343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Накладання турнікету без потреби (відсутність артеріальної кровотечі).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Накладання турнікету на оголене тіло.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Дуже сильне стиснення турнікетом, що призводить до травмування нервових стовбурів і може стати причиною виникнення невритів, паралічу, омертвіння тканин.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Слабо накладений турнікет, що не спиняє кровотечі.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Неправильний вибір місця накладання турнікету.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Госпіталізація (евакуація) без записки про час накладання турнікету або зі турнікетом, схованим під одягом, може призвести до несвоєчасного надання медичної допомоги і омертвіння кінцівки.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6F5A-C4A5-C57A-82F0-B6042BB5618B}"/>
              </a:ext>
            </a:extLst>
          </p:cNvPr>
          <p:cNvSpPr txBox="1"/>
          <p:nvPr/>
        </p:nvSpPr>
        <p:spPr>
          <a:xfrm>
            <a:off x="3114413" y="486453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Помилки при накладанні артеріального турнікету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5166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131F954E-EFED-B307-B77C-F98A2CE7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4000" dirty="0"/>
              <a:t>Артеріальна кровотеча </a:t>
            </a:r>
            <a:endParaRPr lang="uk-UA" altLang="ru-RU" sz="3200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E0C9198F-BC8B-6ECF-1D0D-1A10AF6C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484313"/>
            <a:ext cx="8229600" cy="4525962"/>
          </a:xfrm>
        </p:spPr>
        <p:txBody>
          <a:bodyPr/>
          <a:lstStyle/>
          <a:p>
            <a:pPr algn="just" eaLnBrk="1" hangingPunct="1"/>
            <a:r>
              <a:rPr lang="uk-UA" altLang="ru-RU"/>
              <a:t>Максимальне згинання кінцівок у суглобах </a:t>
            </a:r>
          </a:p>
          <a:p>
            <a:pPr algn="just" eaLnBrk="1" hangingPunct="1"/>
            <a:endParaRPr lang="ru-RU" altLang="ru-RU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FC2BE9E7-DC58-8BFB-47AD-EAB8012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1" r="66533"/>
          <a:stretch>
            <a:fillRect/>
          </a:stretch>
        </p:blipFill>
        <p:spPr bwMode="auto">
          <a:xfrm>
            <a:off x="2279651" y="2420938"/>
            <a:ext cx="2016125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D66A7E9-35F9-F376-4DB2-638A27E7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16420" b="50000"/>
          <a:stretch>
            <a:fillRect/>
          </a:stretch>
        </p:blipFill>
        <p:spPr bwMode="auto">
          <a:xfrm>
            <a:off x="4008439" y="1989139"/>
            <a:ext cx="3559175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10E73C0-2D10-9FEB-CCEB-84CE71FF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6" t="50000" b="4703"/>
          <a:stretch>
            <a:fillRect/>
          </a:stretch>
        </p:blipFill>
        <p:spPr bwMode="auto">
          <a:xfrm>
            <a:off x="5516563" y="4606926"/>
            <a:ext cx="4132262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3BFF6B-1020-0D0F-69C5-ABC7E3B02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981075"/>
            <a:ext cx="447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>
                <a:solidFill>
                  <a:srgbClr val="000000"/>
                </a:solidFill>
              </a:rPr>
              <a:t>Методи </a:t>
            </a:r>
            <a:r>
              <a:rPr lang="uk-UA" altLang="ru-RU"/>
              <a:t>зупинки</a:t>
            </a:r>
            <a:r>
              <a:rPr lang="uk-UA" altLang="ru-RU">
                <a:solidFill>
                  <a:srgbClr val="000000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E28E1CD3-2A3E-A420-9872-009CCE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511300"/>
          </a:xfrm>
        </p:spPr>
        <p:txBody>
          <a:bodyPr/>
          <a:lstStyle/>
          <a:p>
            <a:pPr eaLnBrk="1" hangingPunct="1"/>
            <a:r>
              <a:rPr lang="uk-UA" altLang="ru-RU"/>
              <a:t>Артеріальна кровотеча </a:t>
            </a:r>
            <a:br>
              <a:rPr lang="uk-UA" altLang="ru-RU"/>
            </a:br>
            <a:r>
              <a:rPr lang="uk-UA" altLang="ru-RU" sz="3600"/>
              <a:t>Методи зупинки</a:t>
            </a:r>
            <a:r>
              <a:rPr lang="ru-RU" altLang="ru-RU"/>
              <a:t>: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46F7B834-E654-C0BE-A2DF-1AC5AF39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0"/>
          <a:stretch>
            <a:fillRect/>
          </a:stretch>
        </p:blipFill>
        <p:spPr bwMode="auto">
          <a:xfrm>
            <a:off x="1524000" y="2641601"/>
            <a:ext cx="4332288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F8C33BB-3834-31FA-7FEA-D069DC9B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/>
          <a:stretch>
            <a:fillRect/>
          </a:stretch>
        </p:blipFill>
        <p:spPr bwMode="auto">
          <a:xfrm>
            <a:off x="6240464" y="3357564"/>
            <a:ext cx="4332287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2B73AB-A3C6-7EBE-4EAE-2E18EA9CC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579563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>
                <a:solidFill>
                  <a:srgbClr val="000000"/>
                </a:solidFill>
              </a:rPr>
              <a:t>Перетягування</a:t>
            </a:r>
            <a:r>
              <a:rPr lang="en-US" altLang="ru-RU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к</a:t>
            </a:r>
            <a:r>
              <a:rPr lang="uk-UA" altLang="ru-RU">
                <a:solidFill>
                  <a:srgbClr val="000000"/>
                </a:solidFill>
              </a:rPr>
              <a:t>інцівки ременем</a:t>
            </a:r>
            <a:endParaRPr lang="uk-UA" altLang="ru-RU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D37BC5DB-6906-F0C4-C6E2-4754B646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sz="4000" dirty="0"/>
              <a:t>Венозна кровотеча</a:t>
            </a:r>
            <a:br>
              <a:rPr lang="uk-UA" altLang="ru-RU" sz="4000" dirty="0"/>
            </a:br>
            <a:r>
              <a:rPr lang="uk-UA" altLang="ru-RU" sz="4000" dirty="0"/>
              <a:t>методи зупинки</a:t>
            </a: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C62D32D3-6A8A-A2CE-6A5C-B9FB8A86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ru-RU"/>
              <a:t>Венозна кровотеча зупиняють накладанням  давлючої пов'язки</a:t>
            </a:r>
          </a:p>
          <a:p>
            <a:pPr eaLnBrk="1" hangingPunct="1"/>
            <a:endParaRPr lang="ru-RU" altLang="ru-RU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185D25CC-3F70-6D3E-E611-FD67AA5A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35"/>
          <a:stretch>
            <a:fillRect/>
          </a:stretch>
        </p:blipFill>
        <p:spPr bwMode="auto">
          <a:xfrm>
            <a:off x="2279650" y="2854326"/>
            <a:ext cx="25336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D1785C6C-FDEC-9990-06DD-0885AD00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3287" r="9843" b="20361"/>
          <a:stretch>
            <a:fillRect/>
          </a:stretch>
        </p:blipFill>
        <p:spPr bwMode="auto">
          <a:xfrm>
            <a:off x="7391400" y="2997201"/>
            <a:ext cx="294798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E7FB3BC-8F00-148D-ED89-848B4AFC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4" r="5446"/>
          <a:stretch>
            <a:fillRect/>
          </a:stretch>
        </p:blipFill>
        <p:spPr bwMode="auto">
          <a:xfrm>
            <a:off x="4675189" y="2852739"/>
            <a:ext cx="25669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C99D57A-5F1D-4CEC-9DF4-685C4E3C5DFE}"/>
  <p:tag name="GENSWF_ADVANCE_TIME" val="10"/>
  <p:tag name="TIMING" val="|1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329951E-1F74-4B94-9224-FDFBA2D1D422}"/>
  <p:tag name="GENSWF_ADVANCE_TIME" val="1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5CE6CC7-4154-4FEE-9D8C-10BF8BE5C739}"/>
  <p:tag name="GENSWF_ADVANCE_TIME" val="19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81CB5FA-703E-4D67-9F6D-E5739DFD9847}"/>
  <p:tag name="GENSWF_ADVANCE_TIME" val="10"/>
  <p:tag name="TIMING" val="|0.001|0.5|1|0.5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6795D4F-0B0F-4DBF-A3BA-83209C2C06F2}"/>
  <p:tag name="GENSWF_ADVANCE_TIME" val="10"/>
  <p:tag name="TIMING" val="|0.001|1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C331BC5-11AF-4D72-901F-9FB46740318E}"/>
  <p:tag name="GENSWF_ADVANCE_TIME" val="10"/>
  <p:tag name="TIMING" val="|0.001|1|0.5|0.5"/>
  <p:tag name="ISPRING_CUSTOM_TIMING_US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535</Words>
  <Application>Microsoft Office PowerPoint</Application>
  <PresentationFormat>Широкоэкранный</PresentationFormat>
  <Paragraphs>41</Paragraphs>
  <Slides>9</Slides>
  <Notes>6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Кафедра цивільної та промислової безпеки</vt:lpstr>
      <vt:lpstr>Кровотеча </vt:lpstr>
      <vt:lpstr>Презентация PowerPoint</vt:lpstr>
      <vt:lpstr>Презентация PowerPoint</vt:lpstr>
      <vt:lpstr>Правила і техніка накладання кровоспинного турнікету </vt:lpstr>
      <vt:lpstr>Презентация PowerPoint</vt:lpstr>
      <vt:lpstr>Артеріальна кровотеча </vt:lpstr>
      <vt:lpstr>Артеріальна кровотеча  Методи зупинки:</vt:lpstr>
      <vt:lpstr>Венозна кровотеча методи зупинки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цивільної та промислової безпеки</dc:title>
  <dc:creator>Admin</dc:creator>
  <cp:lastModifiedBy>Admin</cp:lastModifiedBy>
  <cp:revision>2</cp:revision>
  <dcterms:created xsi:type="dcterms:W3CDTF">2023-03-11T08:16:01Z</dcterms:created>
  <dcterms:modified xsi:type="dcterms:W3CDTF">2023-03-11T09:40:47Z</dcterms:modified>
</cp:coreProperties>
</file>